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1"/>
  </p:notesMasterIdLst>
  <p:sldIdLst>
    <p:sldId id="256" r:id="rId2"/>
    <p:sldId id="285" r:id="rId3"/>
    <p:sldId id="259" r:id="rId4"/>
    <p:sldId id="372" r:id="rId5"/>
    <p:sldId id="399" r:id="rId6"/>
    <p:sldId id="261" r:id="rId7"/>
    <p:sldId id="332" r:id="rId8"/>
    <p:sldId id="354" r:id="rId9"/>
    <p:sldId id="374" r:id="rId10"/>
    <p:sldId id="375" r:id="rId11"/>
    <p:sldId id="376" r:id="rId12"/>
    <p:sldId id="377" r:id="rId13"/>
    <p:sldId id="378" r:id="rId14"/>
    <p:sldId id="379" r:id="rId15"/>
    <p:sldId id="355" r:id="rId16"/>
    <p:sldId id="398" r:id="rId17"/>
    <p:sldId id="305" r:id="rId18"/>
    <p:sldId id="303" r:id="rId19"/>
    <p:sldId id="321" r:id="rId20"/>
    <p:sldId id="324" r:id="rId21"/>
    <p:sldId id="344" r:id="rId22"/>
    <p:sldId id="380" r:id="rId23"/>
    <p:sldId id="383" r:id="rId24"/>
    <p:sldId id="393" r:id="rId25"/>
    <p:sldId id="335" r:id="rId26"/>
    <p:sldId id="339" r:id="rId27"/>
    <p:sldId id="409" r:id="rId28"/>
    <p:sldId id="340" r:id="rId29"/>
    <p:sldId id="400" r:id="rId30"/>
    <p:sldId id="401" r:id="rId31"/>
    <p:sldId id="384" r:id="rId32"/>
    <p:sldId id="385" r:id="rId33"/>
    <p:sldId id="386" r:id="rId34"/>
    <p:sldId id="387" r:id="rId35"/>
    <p:sldId id="337" r:id="rId36"/>
    <p:sldId id="411" r:id="rId37"/>
    <p:sldId id="410" r:id="rId38"/>
    <p:sldId id="412" r:id="rId39"/>
    <p:sldId id="413" r:id="rId40"/>
    <p:sldId id="389" r:id="rId41"/>
    <p:sldId id="402" r:id="rId42"/>
    <p:sldId id="390" r:id="rId43"/>
    <p:sldId id="403" r:id="rId44"/>
    <p:sldId id="391" r:id="rId45"/>
    <p:sldId id="404" r:id="rId46"/>
    <p:sldId id="392" r:id="rId47"/>
    <p:sldId id="408" r:id="rId48"/>
    <p:sldId id="397" r:id="rId49"/>
    <p:sldId id="279" r:id="rId50"/>
  </p:sldIdLst>
  <p:sldSz cx="9144000" cy="6858000" type="screen4x3"/>
  <p:notesSz cx="6858000" cy="9144000"/>
  <p:embeddedFontLst>
    <p:embeddedFont>
      <p:font typeface="Sniglet" panose="020B0604020202020204" charset="0"/>
      <p:regular r:id="rId52"/>
    </p:embeddedFont>
    <p:embeddedFont>
      <p:font typeface="Dosis" panose="020B0604020202020204" charset="0"/>
      <p:regular r:id="rId53"/>
      <p:bold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B60FB8B-1F91-41A3-A708-3DEB35DC4975}">
  <a:tblStyle styleId="{5B60FB8B-1F91-41A3-A708-3DEB35DC497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79807" autoAdjust="0"/>
  </p:normalViewPr>
  <p:slideViewPr>
    <p:cSldViewPr>
      <p:cViewPr>
        <p:scale>
          <a:sx n="76" d="100"/>
          <a:sy n="76" d="100"/>
        </p:scale>
        <p:origin x="-1675" y="22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s>
</file>

<file path=ppt/charts/_rels/chart1.xml.rels><?xml version="1.0" encoding="UTF-8" standalone="yes"?>
<Relationships xmlns="http://schemas.openxmlformats.org/package/2006/relationships"><Relationship Id="rId1" Type="http://schemas.openxmlformats.org/officeDocument/2006/relationships/oleObject" Target="file:///C:\Users\ALVARO\Desktop\Universidad\ISPP\REPOSITORIO\ISPP_A4MJ\Conocimiento\Metodolog&#237;a\Calculadora%20(version%20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994743095111201"/>
          <c:y val="6.1865881432085892E-2"/>
          <c:w val="0.73231637572793706"/>
          <c:h val="0.61649467270996383"/>
        </c:manualLayout>
      </c:layout>
      <c:lineChart>
        <c:grouping val="standard"/>
        <c:varyColors val="0"/>
        <c:ser>
          <c:idx val="0"/>
          <c:order val="0"/>
          <c:tx>
            <c:v>Investment</c:v>
          </c:tx>
          <c:spPr>
            <a:ln w="44450"/>
          </c:spPr>
          <c:marker>
            <c:symbol val="none"/>
          </c:marker>
          <c:dPt>
            <c:idx val="5"/>
            <c:bubble3D val="0"/>
          </c:dPt>
          <c:val>
            <c:numRef>
              <c:f>Hoja2!$B$8:$B$19</c:f>
              <c:numCache>
                <c:formatCode>General</c:formatCode>
                <c:ptCount val="12"/>
                <c:pt idx="0">
                  <c:v>28208.333333333332</c:v>
                </c:pt>
                <c:pt idx="1">
                  <c:v>27416.666666666668</c:v>
                </c:pt>
                <c:pt idx="2">
                  <c:v>25962.5</c:v>
                </c:pt>
                <c:pt idx="3">
                  <c:v>24950</c:v>
                </c:pt>
                <c:pt idx="4">
                  <c:v>23937.5</c:v>
                </c:pt>
                <c:pt idx="5">
                  <c:v>21250</c:v>
                </c:pt>
                <c:pt idx="6">
                  <c:v>19958.333333333332</c:v>
                </c:pt>
                <c:pt idx="7">
                  <c:v>18666.666666666664</c:v>
                </c:pt>
                <c:pt idx="8">
                  <c:v>16100</c:v>
                </c:pt>
                <c:pt idx="9">
                  <c:v>14666.666666666668</c:v>
                </c:pt>
                <c:pt idx="10">
                  <c:v>13233.333333333334</c:v>
                </c:pt>
                <c:pt idx="11">
                  <c:v>11800</c:v>
                </c:pt>
              </c:numCache>
            </c:numRef>
          </c:val>
          <c:smooth val="0"/>
        </c:ser>
        <c:ser>
          <c:idx val="1"/>
          <c:order val="1"/>
          <c:tx>
            <c:v>Earnings</c:v>
          </c:tx>
          <c:spPr>
            <a:ln w="44450"/>
          </c:spPr>
          <c:marker>
            <c:symbol val="none"/>
          </c:marker>
          <c:val>
            <c:numRef>
              <c:f>Hoja2!$C$8:$C$19</c:f>
              <c:numCache>
                <c:formatCode>General</c:formatCode>
                <c:ptCount val="12"/>
                <c:pt idx="0">
                  <c:v>791.66666666666674</c:v>
                </c:pt>
                <c:pt idx="1">
                  <c:v>1583.3333333333335</c:v>
                </c:pt>
                <c:pt idx="2">
                  <c:v>3037.5</c:v>
                </c:pt>
                <c:pt idx="3">
                  <c:v>4050</c:v>
                </c:pt>
                <c:pt idx="4">
                  <c:v>5062.5</c:v>
                </c:pt>
                <c:pt idx="5">
                  <c:v>7750</c:v>
                </c:pt>
                <c:pt idx="6">
                  <c:v>9041.6666666666679</c:v>
                </c:pt>
                <c:pt idx="7">
                  <c:v>10333.333333333334</c:v>
                </c:pt>
                <c:pt idx="8">
                  <c:v>12900</c:v>
                </c:pt>
                <c:pt idx="9">
                  <c:v>14333.333333333332</c:v>
                </c:pt>
                <c:pt idx="10">
                  <c:v>15766.666666666666</c:v>
                </c:pt>
                <c:pt idx="11">
                  <c:v>17200</c:v>
                </c:pt>
              </c:numCache>
            </c:numRef>
          </c:val>
          <c:smooth val="0"/>
        </c:ser>
        <c:dLbls>
          <c:showLegendKey val="0"/>
          <c:showVal val="0"/>
          <c:showCatName val="0"/>
          <c:showSerName val="0"/>
          <c:showPercent val="0"/>
          <c:showBubbleSize val="0"/>
        </c:dLbls>
        <c:marker val="1"/>
        <c:smooth val="0"/>
        <c:axId val="229423104"/>
        <c:axId val="201783488"/>
      </c:lineChart>
      <c:catAx>
        <c:axId val="229423104"/>
        <c:scaling>
          <c:orientation val="minMax"/>
        </c:scaling>
        <c:delete val="0"/>
        <c:axPos val="b"/>
        <c:majorGridlines/>
        <c:minorGridlines/>
        <c:title>
          <c:tx>
            <c:rich>
              <a:bodyPr/>
              <a:lstStyle/>
              <a:p>
                <a:pPr>
                  <a:defRPr/>
                </a:pPr>
                <a:r>
                  <a:rPr lang="es-ES" sz="4000"/>
                  <a:t>Months</a:t>
                </a:r>
              </a:p>
            </c:rich>
          </c:tx>
          <c:layout/>
          <c:overlay val="0"/>
        </c:title>
        <c:majorTickMark val="none"/>
        <c:minorTickMark val="none"/>
        <c:tickLblPos val="nextTo"/>
        <c:txPr>
          <a:bodyPr/>
          <a:lstStyle/>
          <a:p>
            <a:pPr>
              <a:defRPr sz="3000"/>
            </a:pPr>
            <a:endParaRPr lang="es-ES"/>
          </a:p>
        </c:txPr>
        <c:crossAx val="201783488"/>
        <c:crosses val="autoZero"/>
        <c:auto val="1"/>
        <c:lblAlgn val="ctr"/>
        <c:lblOffset val="100"/>
        <c:noMultiLvlLbl val="0"/>
      </c:catAx>
      <c:valAx>
        <c:axId val="201783488"/>
        <c:scaling>
          <c:orientation val="minMax"/>
        </c:scaling>
        <c:delete val="0"/>
        <c:axPos val="l"/>
        <c:majorGridlines/>
        <c:title>
          <c:tx>
            <c:rich>
              <a:bodyPr/>
              <a:lstStyle/>
              <a:p>
                <a:pPr>
                  <a:defRPr/>
                </a:pPr>
                <a:r>
                  <a:rPr lang="es-ES" sz="4000"/>
                  <a:t>Euros</a:t>
                </a:r>
              </a:p>
            </c:rich>
          </c:tx>
          <c:layout/>
          <c:overlay val="0"/>
        </c:title>
        <c:numFmt formatCode="General" sourceLinked="1"/>
        <c:majorTickMark val="none"/>
        <c:minorTickMark val="none"/>
        <c:tickLblPos val="nextTo"/>
        <c:txPr>
          <a:bodyPr/>
          <a:lstStyle/>
          <a:p>
            <a:pPr>
              <a:defRPr sz="3000"/>
            </a:pPr>
            <a:endParaRPr lang="es-ES"/>
          </a:p>
        </c:txPr>
        <c:crossAx val="229423104"/>
        <c:crosses val="autoZero"/>
        <c:crossBetween val="between"/>
      </c:valAx>
    </c:plotArea>
    <c:legend>
      <c:legendPos val="r"/>
      <c:legendEntry>
        <c:idx val="0"/>
        <c:txPr>
          <a:bodyPr/>
          <a:lstStyle/>
          <a:p>
            <a:pPr>
              <a:defRPr sz="2600"/>
            </a:pPr>
            <a:endParaRPr lang="es-ES"/>
          </a:p>
        </c:txPr>
      </c:legendEntry>
      <c:legendEntry>
        <c:idx val="1"/>
        <c:txPr>
          <a:bodyPr/>
          <a:lstStyle/>
          <a:p>
            <a:pPr>
              <a:defRPr sz="2600"/>
            </a:pPr>
            <a:endParaRPr lang="es-ES"/>
          </a:p>
        </c:txPr>
      </c:legendEntry>
      <c:layout>
        <c:manualLayout>
          <c:xMode val="edge"/>
          <c:yMode val="edge"/>
          <c:x val="3.9349323011928774E-3"/>
          <c:y val="0.80657933976888951"/>
          <c:w val="0.21887222657986016"/>
          <c:h val="0.17162811691469443"/>
        </c:manualLayout>
      </c:layout>
      <c:overlay val="0"/>
      <c:txPr>
        <a:bodyPr/>
        <a:lstStyle/>
        <a:p>
          <a:pPr>
            <a:defRPr sz="3000"/>
          </a:pPr>
          <a:endParaRPr lang="es-ES"/>
        </a:p>
      </c:txPr>
    </c:legend>
    <c:plotVisOnly val="1"/>
    <c:dispBlanksAs val="gap"/>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s-E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10379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Bienvenidos a la exposición de </a:t>
            </a:r>
            <a:r>
              <a:rPr lang="es-ES" baseline="0" dirty="0" err="1" smtClean="0"/>
              <a:t>ClimbCode</a:t>
            </a:r>
            <a:r>
              <a:rPr lang="es-ES" baseline="0" dirty="0" smtClean="0"/>
              <a:t>. Aquí os enseñaremos las principales características de nuestro proyecto y cómo se va desarrollando.</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Alejandro Román, </a:t>
            </a:r>
            <a:r>
              <a:rPr lang="es-ES" dirty="0" smtClean="0"/>
              <a:t>el jefe</a:t>
            </a:r>
            <a:r>
              <a:rPr lang="es-ES" baseline="0" dirty="0" smtClean="0"/>
              <a:t> de proyecto, </a:t>
            </a:r>
            <a:r>
              <a:rPr lang="es-ES" baseline="0" dirty="0"/>
              <a:t>Álvaro Domínguez, </a:t>
            </a:r>
            <a:r>
              <a:rPr lang="es-ES" baseline="0" dirty="0" smtClean="0"/>
              <a:t>el jefe de negocio…</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Y los ingenieros del</a:t>
            </a:r>
            <a:r>
              <a:rPr lang="es-ES" baseline="0" dirty="0" smtClean="0"/>
              <a:t> software: </a:t>
            </a:r>
            <a:r>
              <a:rPr lang="es-ES" baseline="0" dirty="0"/>
              <a:t>Andrés Fernández, Alejandro Garrido…</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Miguel Ángel</a:t>
            </a:r>
            <a:r>
              <a:rPr lang="es-ES" baseline="0" dirty="0"/>
              <a:t> Baños, Álvaro Sánchez…</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Y </a:t>
            </a:r>
            <a:r>
              <a:rPr lang="es-ES" dirty="0"/>
              <a:t>Jesús Sosa. </a:t>
            </a:r>
            <a:r>
              <a:rPr lang="es-ES" dirty="0" smtClean="0"/>
              <a:t>Estos somos los siete miembros del equipo.</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Pasamos ahora a explicar la</a:t>
            </a:r>
            <a:r>
              <a:rPr lang="es-ES" baseline="0" dirty="0" smtClean="0"/>
              <a:t>s funciones de </a:t>
            </a:r>
            <a:r>
              <a:rPr lang="es-ES" baseline="0" dirty="0" err="1" smtClean="0"/>
              <a:t>ClimbCode</a:t>
            </a:r>
            <a:r>
              <a:rPr lang="es-ES" baseline="0" dirty="0" smtClean="0"/>
              <a:t> y el entorno en el que se sitúa.</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Ahora sabemos que la plataforma usará ejercicios interactivos, pero ¿de dónde salen?. La respuesta es que los crean programadores independientes, los cuales los publican y promocionan en nuestra plataforma para que los institutos y academias los compren y amplíen el catálogo de contenido que tienen a su disposición.</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Los tipos de ejercicios que se crearán son de la rama científico-tecnológica del aprendizaje, además de añadir un poco de la rama de ciencias sociales. Por tanto las asignaturas a tratar en nuestra plataforma serían: Tecnología, Química, Física, Económicas y Matemáticas.</a:t>
            </a:r>
            <a:endParaRPr lang="es-ES" baseline="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Una vez adquiridos los ejercicios por parte de las escuelas, los profesores y alumnos podrán usarlos para apoyar su enseñanza y aprendizaje.</a:t>
            </a:r>
            <a:endParaRPr lang="es-ES" baseline="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cuanto a los administradores del sistema, deberemos poder registrar nuevas</a:t>
            </a:r>
            <a:r>
              <a:rPr lang="es-ES" baseline="0" dirty="0" smtClean="0"/>
              <a:t> escuelas para que éstas puedan gestionar sus alumnos y profesores, además de poder registrar nuevas asignaturas en el </a:t>
            </a:r>
            <a:r>
              <a:rPr lang="es-ES" baseline="0" dirty="0" err="1" smtClean="0"/>
              <a:t>sitema</a:t>
            </a:r>
            <a:r>
              <a:rPr lang="es-ES" baseline="0" dirty="0" smtClean="0"/>
              <a: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Viendo todo lo que ofrece </a:t>
            </a:r>
            <a:r>
              <a:rPr lang="es-ES" baseline="0" dirty="0" err="1" smtClean="0"/>
              <a:t>ClimbCode</a:t>
            </a:r>
            <a:r>
              <a:rPr lang="es-ES" baseline="0" dirty="0" smtClean="0"/>
              <a:t>, es lógico preguntarse cuánto costaría llevarlo a la práctica.</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Los puntos principales que vamos a tratar son los siguientes: En primer lugar presentaremos la idea, luego al equipo de trabajo, después el MVP y el entorno de negocio del proyecto, las tecnologías que vamos a usar y por último el estado en el que se encuentra.</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Así, en los cuatro meses</a:t>
            </a:r>
            <a:r>
              <a:rPr lang="es-ES" baseline="0" dirty="0" smtClean="0"/>
              <a:t> de desarrollo del proyecto, trabajando diez horas semanales, tendríamos unos costes directos referentes a los salarios de nuestro equipo con valor de 16000 euros.</a:t>
            </a:r>
            <a:endParaRPr lang="es-ES" baseline="0" dirty="0"/>
          </a:p>
          <a:p>
            <a:pPr marL="0" lvl="0" indent="0">
              <a:spcBef>
                <a:spcPts val="0"/>
              </a:spcBef>
              <a:spcAft>
                <a:spcPts val="0"/>
              </a:spcAft>
              <a:buNone/>
            </a:pPr>
            <a:endParaRPr lang="es-ES" baseline="0" dirty="0"/>
          </a:p>
          <a:p>
            <a:pPr marL="0" lvl="0" indent="0">
              <a:spcBef>
                <a:spcPts val="0"/>
              </a:spcBef>
              <a:spcAft>
                <a:spcPts val="0"/>
              </a:spcAft>
              <a:buNone/>
            </a:pPr>
            <a:r>
              <a:rPr lang="es-ES" baseline="0" dirty="0" smtClean="0"/>
              <a:t>En el caso de los costes indirectos, tendríamos un total de 4750 euros repartidos en nuestro espacio de </a:t>
            </a:r>
            <a:r>
              <a:rPr lang="es-ES" baseline="0" dirty="0" err="1" smtClean="0"/>
              <a:t>co-working</a:t>
            </a:r>
            <a:r>
              <a:rPr lang="es-ES" baseline="0" dirty="0" smtClean="0"/>
              <a:t>, el hosting de la aplicación y las amortizaciones de nuestros equipos de trabajo.</a:t>
            </a:r>
          </a:p>
          <a:p>
            <a:pPr marL="0" lvl="0" indent="0">
              <a:spcBef>
                <a:spcPts val="0"/>
              </a:spcBef>
              <a:spcAft>
                <a:spcPts val="0"/>
              </a:spcAft>
              <a:buNone/>
            </a:pPr>
            <a:endParaRPr lang="es-ES" baseline="0" dirty="0"/>
          </a:p>
          <a:p>
            <a:pPr marL="0" lvl="0" indent="0">
              <a:spcBef>
                <a:spcPts val="0"/>
              </a:spcBef>
              <a:spcAft>
                <a:spcPts val="0"/>
              </a:spcAft>
              <a:buNone/>
            </a:pPr>
            <a:r>
              <a:rPr lang="es-ES" baseline="0" dirty="0" smtClean="0"/>
              <a:t>Por último, en el </a:t>
            </a:r>
            <a:r>
              <a:rPr lang="es-ES" baseline="0" dirty="0" err="1" smtClean="0"/>
              <a:t>márketing</a:t>
            </a:r>
            <a:r>
              <a:rPr lang="es-ES" baseline="0" dirty="0" smtClean="0"/>
              <a:t> del producto invertiríamos un total de 4000 euros.</a:t>
            </a:r>
            <a:endParaRPr lang="es-E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Todos esos costes darían un total de 25000 euros, que añadiéndoles los 4000 que el equipo planea como reserva, resultaría en un total de 29000 euros.</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Para recuperar esta inversión, tendríamos dos vías principales. La primera de ellas es la venta de licencias a las escuelas. Estas licencias les permitirían un acceso total a las funcionalidades de la plataforma durante un año académico, siendo necesaria su renovación cada año para seguir manteniendo los servicios. Además, estas licencias les permitiría registrar en el sistema un determinado número de usuarios y disponer de un número inicial de ejercicios gratuitos.</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smtClean="0"/>
              <a:t>La segunda manera es mediante la venta de ejercicios. Los ejercicios tienen un precio de compra establecido que es pagado por las escuelas para ampliar su catálogo de contenido.</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Shape 5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8" name="Shape 5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De este precio, un porcentaje iría hacia el programador, actuando como elemento motivante para que cree más contenido, y otra parte sería para nosotros, en forma de beneficio.</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Shape 5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8" name="Shape 5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Observando estas formas</a:t>
            </a:r>
            <a:r>
              <a:rPr lang="es-ES" baseline="0" dirty="0" smtClean="0"/>
              <a:t> de ganar dinero, suponiendo solamente la venta de licencias, tendríamos la siguiente gráfica en la que vemos cómo lo debido de nuestra inversión va disminuyendo mientras aumentan nuestras ganancias y clientes. Así pues, partiendo de unas pocas licencias que se van incrementando cada mes, tendríamos nuestro punto de equilibrio a los 11 meses de lanzamiento del producto, con un total de 50 clientes entre los diferentes tamaños de licencia.</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Pasamos ahora a hablar de la tecnología que usaremos para desarrollar el proyecto.</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Para desarrollar la parte principal de nuestra aplicación haremos uso de </a:t>
            </a:r>
            <a:r>
              <a:rPr lang="es-ES" baseline="0" dirty="0" err="1" smtClean="0"/>
              <a:t>PostgreSQL</a:t>
            </a:r>
            <a:r>
              <a:rPr lang="es-ES" baseline="0" dirty="0" smtClean="0"/>
              <a:t>, Django, </a:t>
            </a:r>
            <a:r>
              <a:rPr lang="es-ES" baseline="0" dirty="0" err="1" smtClean="0"/>
              <a:t>Bootstrap</a:t>
            </a:r>
            <a:r>
              <a:rPr lang="es-ES" baseline="0" dirty="0" smtClean="0"/>
              <a:t> y </a:t>
            </a:r>
            <a:r>
              <a:rPr lang="es-ES" baseline="0" dirty="0" err="1" smtClean="0"/>
              <a:t>Python</a:t>
            </a:r>
            <a:r>
              <a:rPr lang="es-ES" baseline="0" dirty="0" smtClean="0"/>
              <a:t>.</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Para la parte de los ejercicios interactivos usaremos JavaScript, proporcionando </a:t>
            </a:r>
            <a:r>
              <a:rPr lang="es-ES" baseline="0" dirty="0" err="1" smtClean="0"/>
              <a:t>Ace</a:t>
            </a:r>
            <a:r>
              <a:rPr lang="es-ES" baseline="0" dirty="0" smtClean="0"/>
              <a:t> como ayuda de sintaxis para los programadores al hacer ejercicios y la librería Chart.js para realizar las gráficas de los ejercicios interactivos.</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la parte de gestión del conocimiento y de seguimiento del proyecto, haremos uso de un repositorio </a:t>
            </a:r>
            <a:r>
              <a:rPr lang="es-ES" baseline="0" dirty="0" err="1" smtClean="0"/>
              <a:t>git</a:t>
            </a:r>
            <a:r>
              <a:rPr lang="es-ES" baseline="0" dirty="0" smtClean="0"/>
              <a:t> alojado en </a:t>
            </a:r>
            <a:r>
              <a:rPr lang="es-ES" baseline="0" dirty="0" err="1" smtClean="0"/>
              <a:t>github</a:t>
            </a:r>
            <a:r>
              <a:rPr lang="es-ES" baseline="0" dirty="0" smtClean="0"/>
              <a:t>.</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De estas tecnologías, las de gestión del conocimiento son conocidas y usadas con frecuencia por el equipo. En cuanto a la tecnología de la base del proyecto, a pesar de ser conocida podría jugarnos malas pasadas por la falta de práctica y de uso. Por último, para la tecnología referente a los ejercicios sólo hemos partido de conocer lo que es, teniendo apenas conocimiento sobre ella.</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primer</a:t>
            </a:r>
            <a:r>
              <a:rPr lang="es-ES" baseline="0" dirty="0" smtClean="0"/>
              <a:t> lugar presentaremos la idea de </a:t>
            </a:r>
            <a:r>
              <a:rPr lang="es-ES" baseline="0" dirty="0" err="1" smtClean="0"/>
              <a:t>ClimbCode</a:t>
            </a:r>
            <a:r>
              <a:rPr lang="es-ES" baseline="0" dirty="0" smtClean="0"/>
              <a:t>. Pero antes de eso me gustaría exponeros un par de hechos.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Esto derivaría en riesgos de aprendizaje más o menos lento en caso de que fuese compleja esta tecnología, además de que la falta de práctica tanto en ella como en la tecnología base podría ocasionarnos problemas. Sin embargo, para la gestión del conocimiento no </a:t>
            </a:r>
            <a:r>
              <a:rPr lang="es-ES" baseline="0" dirty="0" err="1" smtClean="0"/>
              <a:t>preveemos</a:t>
            </a:r>
            <a:r>
              <a:rPr lang="es-ES" baseline="0" dirty="0" smtClean="0"/>
              <a:t> ningún tipo de incidente.</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Finalmente,</a:t>
            </a:r>
            <a:r>
              <a:rPr lang="es-ES" baseline="0" dirty="0" smtClean="0"/>
              <a:t> hablaremos de cómo se está desarrollando el proyecto.</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Actualmente llevamos gastado un total de 7800€, que es un 27% del total,</a:t>
            </a:r>
            <a:r>
              <a:rPr lang="es-ES" baseline="0" dirty="0" smtClean="0"/>
              <a:t> frente al 25% esperado, ya que al haber comenzado un nuevo mes hemos tenido que incluir el pago de costes indirectos para éste. En cuanto al tiempo, llevamos </a:t>
            </a:r>
            <a:r>
              <a:rPr lang="es-ES" baseline="0" smtClean="0"/>
              <a:t>invertidas 325h</a:t>
            </a:r>
            <a:r>
              <a:rPr lang="es-ES" baseline="0" dirty="0" smtClean="0"/>
              <a:t>, </a:t>
            </a:r>
            <a:r>
              <a:rPr lang="es-ES" baseline="0" smtClean="0"/>
              <a:t>un 29% </a:t>
            </a:r>
            <a:r>
              <a:rPr lang="es-ES" baseline="0" dirty="0" smtClean="0"/>
              <a:t>respecto </a:t>
            </a:r>
            <a:r>
              <a:rPr lang="es-ES" baseline="0" smtClean="0"/>
              <a:t>al 25% </a:t>
            </a:r>
            <a:r>
              <a:rPr lang="es-ES" baseline="0" dirty="0" smtClean="0"/>
              <a:t>esperado.</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el mejor de los casos, esperamos gastar la mitad del dinero estimado, e invertir</a:t>
            </a:r>
            <a:r>
              <a:rPr lang="es-ES" baseline="0" dirty="0" smtClean="0"/>
              <a:t> la mitad de horas previstas para desarrollar el proyecto, lo que serían 14500 euros y 560h.</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err="1" smtClean="0"/>
              <a:t>En</a:t>
            </a:r>
            <a:r>
              <a:rPr lang="en-US" dirty="0" smtClean="0"/>
              <a:t> el </a:t>
            </a:r>
            <a:r>
              <a:rPr lang="en-US" dirty="0" err="1" smtClean="0"/>
              <a:t>peor</a:t>
            </a:r>
            <a:r>
              <a:rPr lang="en-US" dirty="0" smtClean="0"/>
              <a:t> de </a:t>
            </a:r>
            <a:r>
              <a:rPr lang="en-US" dirty="0" err="1" smtClean="0"/>
              <a:t>los</a:t>
            </a:r>
            <a:r>
              <a:rPr lang="en-US" dirty="0" smtClean="0"/>
              <a:t> </a:t>
            </a:r>
            <a:r>
              <a:rPr lang="en-US" dirty="0" err="1" smtClean="0"/>
              <a:t>casos</a:t>
            </a:r>
            <a:r>
              <a:rPr lang="en-US" dirty="0" smtClean="0"/>
              <a:t>, </a:t>
            </a:r>
            <a:r>
              <a:rPr lang="en-US" dirty="0" err="1" smtClean="0"/>
              <a:t>por</a:t>
            </a:r>
            <a:r>
              <a:rPr lang="en-US" dirty="0" smtClean="0"/>
              <a:t> el </a:t>
            </a:r>
            <a:r>
              <a:rPr lang="en-US" dirty="0" err="1" smtClean="0"/>
              <a:t>contrario</a:t>
            </a:r>
            <a:r>
              <a:rPr lang="en-US" dirty="0" smtClean="0"/>
              <a:t>,</a:t>
            </a:r>
            <a:r>
              <a:rPr lang="en-US" baseline="0" dirty="0" smtClean="0"/>
              <a:t> </a:t>
            </a:r>
            <a:r>
              <a:rPr lang="en-US" baseline="0" dirty="0" err="1" smtClean="0"/>
              <a:t>estimaríamos</a:t>
            </a:r>
            <a:r>
              <a:rPr lang="en-US" baseline="0" dirty="0" smtClean="0"/>
              <a:t> un </a:t>
            </a:r>
            <a:r>
              <a:rPr lang="en-US" baseline="0" dirty="0" err="1" smtClean="0"/>
              <a:t>gasto</a:t>
            </a:r>
            <a:r>
              <a:rPr lang="en-US" baseline="0" dirty="0" smtClean="0"/>
              <a:t> e </a:t>
            </a:r>
            <a:r>
              <a:rPr lang="en-US" baseline="0" dirty="0" err="1" smtClean="0"/>
              <a:t>inversión</a:t>
            </a:r>
            <a:r>
              <a:rPr lang="en-US" baseline="0" dirty="0" smtClean="0"/>
              <a:t> de horas el </a:t>
            </a:r>
            <a:r>
              <a:rPr lang="en-US" baseline="0" dirty="0" err="1" smtClean="0"/>
              <a:t>doble</a:t>
            </a:r>
            <a:r>
              <a:rPr lang="en-US" baseline="0" dirty="0" smtClean="0"/>
              <a:t> del normal, </a:t>
            </a:r>
            <a:r>
              <a:rPr lang="en-US" baseline="0" dirty="0" err="1" smtClean="0"/>
              <a:t>resultando</a:t>
            </a:r>
            <a:r>
              <a:rPr lang="en-US" baseline="0" dirty="0" smtClean="0"/>
              <a:t> </a:t>
            </a:r>
            <a:r>
              <a:rPr lang="en-US" baseline="0" dirty="0" err="1" smtClean="0"/>
              <a:t>en</a:t>
            </a:r>
            <a:r>
              <a:rPr lang="en-US" baseline="0" dirty="0" smtClean="0"/>
              <a:t> 58000 euros y 2240h</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cuanto a las funcionalidades que llevamos hechas, en este sprint teníamos planeado hacer una primera iteración sobre el sistema de ejercicios interactivos, permitiendo crearlos y ejecutarlos, pero no persistirlos. Además, también esperábamos elaborar todos los CRUD principales de nuestro sistema para poder gestionar asignaturas, profesores, escuelas y alumnos.</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Respecto al</a:t>
            </a:r>
            <a:r>
              <a:rPr lang="es-ES" baseline="0" dirty="0" smtClean="0"/>
              <a:t> HTML y el CSS de la plataforma, hemos desarrollado una primera plantilla para ir implementando en el sistema, que iremos modificando conforme avancemos si es necesario.</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cuanto a nuestro trabajo en la parte de los ejercicios interactivos, hemos logrado hacer nuestros primeros avances en la creación de gráficas, y ya somos capaces de crear</a:t>
            </a:r>
            <a:r>
              <a:rPr lang="es-ES" baseline="0" dirty="0" smtClean="0"/>
              <a:t> varias de ejemplo.</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Además, hemos</a:t>
            </a:r>
            <a:r>
              <a:rPr lang="es-ES" baseline="0" dirty="0" smtClean="0"/>
              <a:t> hecho una primera implementación de la vista de creación de ejercicios, permitiendo añadir código para ir montándolo y un botón para ejecutar el mismo y ver su resultado.</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Por</a:t>
            </a:r>
            <a:r>
              <a:rPr lang="es-ES" baseline="0" dirty="0" smtClean="0"/>
              <a:t> último, en cuanto a la propia estructura de la aplicación, ya hemos montado el modelo Django completo, restando solamente crear lo equivalente a vistas y controladores para tener listas las funcionalidades completas.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El primero es, como vemos aquí, que la educación es una forma de desarrollar nuestras mejores habilidades. Todos estamos de acuerdo en que mediante la educación y el aprendizaje es como evolucionamos y mejoramos, ¿cierto?</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cuanto a las tareas desarrolladas por cada miembro del equipo,</a:t>
            </a:r>
            <a:r>
              <a:rPr lang="es-ES" baseline="0" dirty="0" smtClean="0"/>
              <a:t> Alejandro Román se ha centrado en trabajar en el sistema de ejercicios interactivos, buscando una manera de añadir gráficas e imágenes opcionales que se puedan ir actualizando al ejecutar el ejercicio. Además, ha contribuido a revisar la presentación de esta semana y el modelo UML del sistema. Esto le ha llevado un total de 16 horas.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Álvaro Domínguez ha trabajado en la preparación de la presentación y en el informa de mejoras presentado a</a:t>
            </a:r>
            <a:r>
              <a:rPr lang="es-ES" baseline="0" dirty="0" smtClean="0"/>
              <a:t> los profesores al principio de la clase, así como en la revisión del modelo UML del sistema, lo que le ha costado un total de 21 horas de trabajo.</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Andrés Fernández</a:t>
            </a:r>
            <a:r>
              <a:rPr lang="es-ES" baseline="0" dirty="0" smtClean="0"/>
              <a:t> ha estado trabajando en la creación y el perfeccionamiento del modelo de dominio del sistema, así como en la revisión de la presentación de esta semana, con un total de 13 horas y media.</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Alejandro Garrido ha estado estandarizando</a:t>
            </a:r>
            <a:r>
              <a:rPr lang="es-ES" baseline="0" dirty="0" smtClean="0"/>
              <a:t> el HTML y el CSS de la aplicación, para facilitar la futura realización de las vistas y las interacciones en el sistema. Además ha contribuido en la revisión de la presentación de esta semana y en la del modelo UML. Esto le ha costado un total de casi 12 horas de trabajo.</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Miguel</a:t>
            </a:r>
            <a:r>
              <a:rPr lang="es-ES" baseline="0" dirty="0" smtClean="0"/>
              <a:t> Ángel Baños ha trabajado en el sistema de ejercicios interactivos, estudiando y probando formas de realizar una primera implementación y participando en la revisión tanto del modelo UML como de la presentación, llevándole un total de 15 horas.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Álvaro Sánchez ha estado creando el modelo en Django a</a:t>
            </a:r>
            <a:r>
              <a:rPr lang="es-ES" baseline="0" dirty="0" smtClean="0"/>
              <a:t> partir del modelo de dominio,  y ha contribuido en la revisión de la presentación y del modelo UML, lo que ha costado un total de casi 21 horas.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Jesús Sosa, por último, ha estado también</a:t>
            </a:r>
            <a:r>
              <a:rPr lang="es-ES" baseline="0" dirty="0" smtClean="0"/>
              <a:t> implementando el modelo Django y revisando la presentación y el modelo de dominio, con un total de 15 horas invertidas.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Para la semana que viene, esperamos tener los CRUDS mencionados anteriormente operativos, pudiendo hacer una demostración en forma de vídeo o capturas de pantalla, así como una primera implementación del sistema de ejercicios interactivos, sin persistir éstos en la plataforma. La batería de contenido inicial la empezaríamos a crear en caso de no haber problemas con lo </a:t>
            </a:r>
            <a:r>
              <a:rPr lang="es-ES" baseline="0" smtClean="0"/>
              <a:t>mencionado anteriormente.</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Esto nos dejaría para futuros </a:t>
            </a:r>
            <a:r>
              <a:rPr lang="es-ES" baseline="0" dirty="0" err="1" smtClean="0"/>
              <a:t>sprints</a:t>
            </a:r>
            <a:r>
              <a:rPr lang="es-ES" baseline="0" dirty="0" smtClean="0"/>
              <a:t> la implantación del sistema de transacciones, filtros de búsqueda y la persistencia de los ejercicios en la base de datos, junto con la batería inicial de contenido.</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that’s</a:t>
            </a:r>
            <a:r>
              <a:rPr lang="es-ES" dirty="0"/>
              <a:t> </a:t>
            </a:r>
            <a:r>
              <a:rPr lang="es-ES" dirty="0" err="1"/>
              <a:t>the</a:t>
            </a:r>
            <a:r>
              <a:rPr lang="es-ES" dirty="0"/>
              <a:t> </a:t>
            </a:r>
            <a:r>
              <a:rPr lang="es-ES" dirty="0" err="1"/>
              <a:t>end</a:t>
            </a:r>
            <a:r>
              <a:rPr lang="es-ES" dirty="0"/>
              <a:t> of </a:t>
            </a:r>
            <a:r>
              <a:rPr lang="es-ES" dirty="0" err="1"/>
              <a:t>our</a:t>
            </a:r>
            <a:r>
              <a:rPr lang="es-ES" dirty="0"/>
              <a:t> </a:t>
            </a:r>
            <a:r>
              <a:rPr lang="es-ES" dirty="0" err="1"/>
              <a:t>presentation</a:t>
            </a:r>
            <a:r>
              <a:rPr lang="es-ES" dirty="0"/>
              <a:t>! </a:t>
            </a:r>
            <a:r>
              <a:rPr lang="es-ES" dirty="0" err="1"/>
              <a:t>Thank</a:t>
            </a:r>
            <a:r>
              <a:rPr lang="es-ES" dirty="0"/>
              <a:t> </a:t>
            </a:r>
            <a:r>
              <a:rPr lang="es-ES" dirty="0" err="1"/>
              <a:t>you</a:t>
            </a:r>
            <a:r>
              <a:rPr lang="es-ES" dirty="0"/>
              <a:t> </a:t>
            </a:r>
            <a:r>
              <a:rPr lang="es-ES" dirty="0" err="1"/>
              <a:t>for</a:t>
            </a:r>
            <a:r>
              <a:rPr lang="es-ES" dirty="0"/>
              <a:t> </a:t>
            </a:r>
            <a:r>
              <a:rPr lang="es-ES" dirty="0" err="1"/>
              <a:t>watching</a:t>
            </a:r>
            <a:r>
              <a:rPr lang="es-ES" dirty="0"/>
              <a:t>, and </a:t>
            </a:r>
            <a:r>
              <a:rPr lang="es-ES" dirty="0" err="1"/>
              <a:t>if</a:t>
            </a:r>
            <a:r>
              <a:rPr lang="es-ES" dirty="0"/>
              <a:t> </a:t>
            </a:r>
            <a:r>
              <a:rPr lang="es-ES" dirty="0" err="1"/>
              <a:t>you</a:t>
            </a:r>
            <a:r>
              <a:rPr lang="es-ES" dirty="0"/>
              <a:t> </a:t>
            </a:r>
            <a:r>
              <a:rPr lang="es-ES" dirty="0" err="1"/>
              <a:t>have</a:t>
            </a:r>
            <a:r>
              <a:rPr lang="es-ES" dirty="0"/>
              <a:t> </a:t>
            </a:r>
            <a:r>
              <a:rPr lang="es-ES" dirty="0" err="1"/>
              <a:t>any</a:t>
            </a:r>
            <a:r>
              <a:rPr lang="es-ES" dirty="0"/>
              <a:t> </a:t>
            </a:r>
            <a:r>
              <a:rPr lang="es-ES" dirty="0" err="1"/>
              <a:t>doubt</a:t>
            </a:r>
            <a:r>
              <a:rPr lang="es-ES" dirty="0"/>
              <a:t> </a:t>
            </a:r>
            <a:r>
              <a:rPr lang="es-ES" dirty="0" err="1"/>
              <a:t>you</a:t>
            </a:r>
            <a:r>
              <a:rPr lang="es-ES" baseline="0" dirty="0"/>
              <a:t> can </a:t>
            </a:r>
            <a:r>
              <a:rPr lang="es-ES" baseline="0" dirty="0" err="1"/>
              <a:t>contact</a:t>
            </a:r>
            <a:r>
              <a:rPr lang="es-ES" baseline="0" dirty="0"/>
              <a:t> me at alvdomnun@alum.us.es.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El segundo hecho es que la función del software es hacer lo complejo más simple. Viendo las mejoras a procesos manuales que ha hecho el software, es lógico pensar esto también, ¿verdad?</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Entonces me pregunto, ¿qué pasaría si combináramos los dos conceptos: La educación y el software? La respuesta a esto es </a:t>
            </a:r>
            <a:r>
              <a:rPr lang="es-ES" baseline="0" dirty="0" err="1" smtClean="0"/>
              <a:t>ClimbCode</a:t>
            </a:r>
            <a:r>
              <a:rPr lang="es-ES" baseline="0" dirty="0" smtClean="0"/>
              <a:t>, nuestra plataforma web, que actúa como apoyo a la enseñanza con ayuda de la programación y el software.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¿Cómo hace este apoyo? Simple, con la ayuda de ejercicios interactivos, que son una mezcla de los ejercicios en papel de toda la vida con la programación.</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Pero entonces ¿Es necesario saber programar para usar nuestra plataforma en una escuela? La respuesta es que no, puesto que nuestros ejercicios interactivos están preparados para que profesores y alumnos puedan ejecutarlos sin conocimiento sobre la materia.</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Habiendo visto qué tenemos entre manos, estas son las personas que están detrás del</a:t>
            </a:r>
            <a:r>
              <a:rPr lang="es-ES" baseline="0" dirty="0" smtClean="0"/>
              <a:t> desarrollo de </a:t>
            </a:r>
            <a:r>
              <a:rPr lang="es-ES" baseline="0" dirty="0" err="1" smtClean="0"/>
              <a:t>ClimbCode</a:t>
            </a:r>
            <a:r>
              <a:rPr lang="es-ES" baseline="0" dirty="0" smtClean="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548067"/>
            <a:ext cx="6153000" cy="15464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2" name="Shape 162"/>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3" name="Shape 163"/>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4" name="Shape 164"/>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5" name="Shape 165"/>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6" name="Shape 166"/>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7" name="Shape 167"/>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8" name="Shape 168"/>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9" name="Shape 169"/>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0" name="Shape 170"/>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1" name="Shape 171"/>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2" name="Shape 172"/>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3" name="Shape 173"/>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4" name="Shape 174"/>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5" name="Shape 175"/>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6" name="Shape 176"/>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7" name="Shape 177"/>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8" name="Shape 178"/>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9" name="Shape 179"/>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0" name="Shape 180"/>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1" name="Shape 181"/>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2" name="Shape 182"/>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3" name="Shape 183"/>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4" name="Shape 184"/>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5" name="Shape 185"/>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6" name="Shape 186"/>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7" name="Shape 187"/>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8" name="Shape 188"/>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9" name="Shape 189"/>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0" name="Shape 190"/>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5" y="2215683"/>
            <a:ext cx="53016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3" name="Shape 193"/>
          <p:cNvSpPr txBox="1">
            <a:spLocks noGrp="1"/>
          </p:cNvSpPr>
          <p:nvPr>
            <p:ph type="subTitle" idx="1"/>
          </p:nvPr>
        </p:nvSpPr>
        <p:spPr>
          <a:xfrm>
            <a:off x="3210885" y="3818903"/>
            <a:ext cx="53016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4" name="Shape 194"/>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5" name="Shape 195"/>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6" name="Shape 196"/>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7" name="Shape 197"/>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8" name="Shape 198"/>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9" name="Shape 199"/>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0" name="Shape 200"/>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1" name="Shape 201"/>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2" name="Shape 202"/>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3" name="Shape 203"/>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4" name="Shape 204"/>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5" name="Shape 205"/>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6" name="Shape 20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7" name="Shape 207"/>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8" name="Shape 208"/>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9" name="Shape 20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0" name="Shape 210"/>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1" name="Shape 211"/>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2" name="Shape 212"/>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3" name="Shape 213"/>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4" name="Shape 214"/>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5" name="Shape 215"/>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6" name="Shape 216"/>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7" name="Shape 217"/>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8" name="Shape 218"/>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9" name="Shape 219"/>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0" name="Shape 220"/>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1" name="Shape 221"/>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2" name="Shape 222"/>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3" name="Shape 223"/>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4" name="Shape 224"/>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5" name="Shape 225"/>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6" name="Shape 226"/>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7" name="Shape 227"/>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8" name="Shape 228"/>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9" name="Shape 229"/>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0" name="Shape 230"/>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1" name="Shape 231"/>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2" name="Shape 232"/>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3" name="Shape 233"/>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4" name="Shape 234"/>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5" name="Shape 235"/>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6" name="Shape 236"/>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7" name="Shape 237"/>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8" name="Shape 238"/>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9" name="Shape 239"/>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0" name="Shape 240"/>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1" name="Shape 241"/>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2" name="Shape 242"/>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3" name="Shape 243"/>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4" name="Shape 244"/>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0" name="Shape 290"/>
          <p:cNvSpPr txBox="1">
            <a:spLocks noGrp="1"/>
          </p:cNvSpPr>
          <p:nvPr>
            <p:ph type="body" idx="1"/>
          </p:nvPr>
        </p:nvSpPr>
        <p:spPr>
          <a:xfrm>
            <a:off x="747925" y="1737116"/>
            <a:ext cx="6140400" cy="48144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1" name="Shape 291"/>
          <p:cNvGrpSpPr/>
          <p:nvPr/>
        </p:nvGrpSpPr>
        <p:grpSpPr>
          <a:xfrm>
            <a:off x="7442903" y="-121539"/>
            <a:ext cx="1796289"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grpSp>
      <p:cxnSp>
        <p:nvCxnSpPr>
          <p:cNvPr id="321" name="Shape 321"/>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359" name="Shape 359"/>
          <p:cNvSpPr txBox="1">
            <a:spLocks noGrp="1"/>
          </p:cNvSpPr>
          <p:nvPr>
            <p:ph type="body" idx="1"/>
          </p:nvPr>
        </p:nvSpPr>
        <p:spPr>
          <a:xfrm>
            <a:off x="747925" y="1745167"/>
            <a:ext cx="2097900" cy="48228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360" name="Shape 360"/>
          <p:cNvSpPr txBox="1">
            <a:spLocks noGrp="1"/>
          </p:cNvSpPr>
          <p:nvPr>
            <p:ph type="body" idx="2"/>
          </p:nvPr>
        </p:nvSpPr>
        <p:spPr>
          <a:xfrm>
            <a:off x="2953087" y="1745167"/>
            <a:ext cx="2097900" cy="48228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361" name="Shape 361"/>
          <p:cNvSpPr txBox="1">
            <a:spLocks noGrp="1"/>
          </p:cNvSpPr>
          <p:nvPr>
            <p:ph type="body" idx="3"/>
          </p:nvPr>
        </p:nvSpPr>
        <p:spPr>
          <a:xfrm>
            <a:off x="5158248" y="1745167"/>
            <a:ext cx="2097900" cy="48228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grpSp>
        <p:nvGrpSpPr>
          <p:cNvPr id="362" name="Shape 362"/>
          <p:cNvGrpSpPr/>
          <p:nvPr/>
        </p:nvGrpSpPr>
        <p:grpSpPr>
          <a:xfrm>
            <a:off x="7442903" y="-121539"/>
            <a:ext cx="1796289" cy="7107432"/>
            <a:chOff x="6023725" y="842300"/>
            <a:chExt cx="1358150" cy="4030375"/>
          </a:xfrm>
        </p:grpSpPr>
        <p:sp>
          <p:nvSpPr>
            <p:cNvPr id="363" name="Shape 363"/>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4" name="Shape 364"/>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5" name="Shape 365"/>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6" name="Shape 366"/>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7" name="Shape 367"/>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8" name="Shape 368"/>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9" name="Shape 369"/>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0" name="Shape 370"/>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1" name="Shape 371"/>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2" name="Shape 372"/>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3" name="Shape 373"/>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4" name="Shape 374"/>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5" name="Shape 375"/>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6" name="Shape 376"/>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7" name="Shape 377"/>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8" name="Shape 378"/>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9" name="Shape 379"/>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0" name="Shape 380"/>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1" name="Shape 381"/>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2" name="Shape 382"/>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3" name="Shape 383"/>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4" name="Shape 384"/>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5" name="Shape 385"/>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6" name="Shape 386"/>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7" name="Shape 387"/>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8" name="Shape 388"/>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9" name="Shape 389"/>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0" name="Shape 390"/>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1" name="Shape 391"/>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392" name="Shape 392"/>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9"/>
        <p:cNvGrpSpPr/>
        <p:nvPr/>
      </p:nvGrpSpPr>
      <p:grpSpPr>
        <a:xfrm>
          <a:off x="0" y="0"/>
          <a:ext cx="0" cy="0"/>
          <a:chOff x="0" y="0"/>
          <a:chExt cx="0" cy="0"/>
        </a:xfrm>
      </p:grpSpPr>
      <p:sp>
        <p:nvSpPr>
          <p:cNvPr id="470" name="Shape 470"/>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1" name="Shape 47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2" name="Shape 47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3" name="Shape 47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4" name="Shape 47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5" name="Shape 475"/>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6" name="Shape 47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7" name="Shape 47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8" name="Shape 478"/>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9" name="Shape 47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0" name="Shape 48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1" name="Shape 481"/>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2" name="Shape 48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3" name="Shape 483"/>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4" name="Shape 48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5" name="Shape 485"/>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6" name="Shape 48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7" name="Shape 48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8" name="Shape 48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9" name="Shape 48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0" name="Shape 49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1" name="Shape 49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2" name="Shape 492"/>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3" name="Shape 493"/>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4" name="Shape 494"/>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5" name="Shape 49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6" name="Shape 49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7" name="Shape 49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8" name="Shape 498"/>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9" name="Shape 49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0" name="Shape 50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1" name="Shape 50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2" name="Shape 502"/>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3" name="Shape 503"/>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4" name="Shape 50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5" name="Shape 505"/>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6" name="Shape 50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7" name="Shape 50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8" name="Shape 50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9" name="Shape 509"/>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10" name="Shape 51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882400"/>
            <a:ext cx="4825500" cy="10932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7" name="Shape 247"/>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8" name="Shape 248"/>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9" name="Shape 249"/>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0" name="Shape 250"/>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1" name="Shape 251"/>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2" name="Shape 252"/>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3" name="Shape 253"/>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4" name="Shape 254"/>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5" name="Shape 255"/>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6" name="Shape 256"/>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7" name="Shape 257"/>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8" name="Shape 258"/>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9" name="Shape 259"/>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0" name="Shape 260"/>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1" name="Shape 261"/>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2" name="Shape 262"/>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3" name="Shape 263"/>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4" name="Shape 264"/>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5" name="Shape 265"/>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6" name="Shape 266"/>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7" name="Shape 267"/>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8" name="Shape 268"/>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9" name="Shape 269"/>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0" name="Shape 270"/>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1" name="Shape 271"/>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2" name="Shape 272"/>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3" name="Shape 273"/>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4" name="Shape 274"/>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5" name="Shape 275"/>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6" name="Shape 276"/>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7" name="Shape 277"/>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8" name="Shape 278"/>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9" name="Shape 279"/>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0" name="Shape 280"/>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1" name="Shape 281"/>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2" name="Shape 282"/>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3" name="Shape 283"/>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4" name="Shape 284"/>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5" name="Shape 285"/>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6" name="Shape 286"/>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7" name="Shape 287"/>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3357048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395" name="Shape 395"/>
          <p:cNvGrpSpPr/>
          <p:nvPr/>
        </p:nvGrpSpPr>
        <p:grpSpPr>
          <a:xfrm>
            <a:off x="7442903" y="-121539"/>
            <a:ext cx="1796289" cy="7107432"/>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25" name="Shape 425"/>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extLst>
      <p:ext uri="{BB962C8B-B14F-4D97-AF65-F5344CB8AC3E}">
        <p14:creationId xmlns:p14="http://schemas.microsoft.com/office/powerpoint/2010/main" val="4074134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6" r:id="rId5"/>
    <p:sldLayoutId id="2147483659" r:id="rId6"/>
    <p:sldLayoutId id="2147483660"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5.png"/><Relationship Id="rId4" Type="http://schemas.openxmlformats.org/officeDocument/2006/relationships/image" Target="../media/image4.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jpeg"/><Relationship Id="rId5" Type="http://schemas.openxmlformats.org/officeDocument/2006/relationships/image" Target="../media/image24.png"/><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2.jpe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chart" Target="../charts/char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6.jpe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9.jpe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4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30.jpeg"/><Relationship Id="rId4" Type="http://schemas.openxmlformats.org/officeDocument/2006/relationships/image" Target="../media/image8.jpe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44.gif"/><Relationship Id="rId5" Type="http://schemas.openxmlformats.org/officeDocument/2006/relationships/image" Target="../media/image42.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3.png"/><Relationship Id="rId4" Type="http://schemas.openxmlformats.org/officeDocument/2006/relationships/image" Target="../media/image9.jpe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5.jpeg"/><Relationship Id="rId4" Type="http://schemas.openxmlformats.org/officeDocument/2006/relationships/image" Target="../media/image10.jpe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31.png"/><Relationship Id="rId4" Type="http://schemas.openxmlformats.org/officeDocument/2006/relationships/image" Target="../media/image12.jpe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26.png"/><Relationship Id="rId4" Type="http://schemas.openxmlformats.org/officeDocument/2006/relationships/image" Target="../media/image11.jpe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26.png"/><Relationship Id="rId4" Type="http://schemas.openxmlformats.org/officeDocument/2006/relationships/image" Target="../media/image13.jpe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22.jpe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691680" y="740701"/>
            <a:ext cx="5688632" cy="2794539"/>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7000" dirty="0"/>
              <a:t>ClimbCode</a:t>
            </a:r>
            <a:endParaRPr sz="7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sp>
        <p:nvSpPr>
          <p:cNvPr id="4" name="Shape 547"/>
          <p:cNvSpPr txBox="1">
            <a:spLocks/>
          </p:cNvSpPr>
          <p:nvPr/>
        </p:nvSpPr>
        <p:spPr>
          <a:xfrm>
            <a:off x="323528" y="6083109"/>
            <a:ext cx="79208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10</a:t>
            </a:r>
            <a:endParaRPr lang="es-ES" sz="40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7249" y="1623147"/>
            <a:ext cx="2164071" cy="2437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Álvaro Domínguez Núñez Business Manager</a:t>
            </a:r>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2" name="Picture 2" descr="C:\Users\ALVARO\Desktop\Alejandro Romá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7981" y="1502200"/>
            <a:ext cx="2596399" cy="25584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Shape 548"/>
          <p:cNvSpPr txBox="1">
            <a:spLocks/>
          </p:cNvSpPr>
          <p:nvPr/>
        </p:nvSpPr>
        <p:spPr>
          <a:xfrm>
            <a:off x="-108520" y="4060603"/>
            <a:ext cx="5184576" cy="1168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3000" dirty="0"/>
              <a:t>Alejandro Román Rodríguez </a:t>
            </a:r>
          </a:p>
          <a:p>
            <a:pPr marL="69850" indent="0" algn="ctr">
              <a:spcBef>
                <a:spcPts val="0"/>
              </a:spcBef>
              <a:buFont typeface="Dosis"/>
              <a:buNone/>
            </a:pPr>
            <a:r>
              <a:rPr lang="es-ES" sz="3000" dirty="0"/>
              <a:t>     Project </a:t>
            </a:r>
            <a:r>
              <a:rPr lang="es-ES" sz="3000" dirty="0" smtClean="0"/>
              <a:t>Manager</a:t>
            </a:r>
            <a:endParaRPr lang="es-ES" sz="3000" dirty="0"/>
          </a:p>
          <a:p>
            <a:pPr marL="69850" indent="0">
              <a:buFont typeface="Dosis"/>
              <a:buNone/>
            </a:pPr>
            <a:endParaRPr lang="es-ES" sz="3000" dirty="0"/>
          </a:p>
          <a:p>
            <a:pPr marL="0" indent="0">
              <a:buFont typeface="Dosis"/>
              <a:buNone/>
            </a:pPr>
            <a:endParaRPr lang="es-ES" dirty="0"/>
          </a:p>
        </p:txBody>
      </p:sp>
    </p:spTree>
    <p:extLst>
      <p:ext uri="{BB962C8B-B14F-4D97-AF65-F5344CB8AC3E}">
        <p14:creationId xmlns:p14="http://schemas.microsoft.com/office/powerpoint/2010/main" val="40596924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sp>
        <p:nvSpPr>
          <p:cNvPr id="548" name="Shape 548"/>
          <p:cNvSpPr txBox="1">
            <a:spLocks noGrp="1"/>
          </p:cNvSpPr>
          <p:nvPr>
            <p:ph type="body" idx="1"/>
          </p:nvPr>
        </p:nvSpPr>
        <p:spPr>
          <a:xfrm>
            <a:off x="-108520" y="403934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Andrés Fernández </a:t>
            </a:r>
            <a:r>
              <a:rPr lang="es-ES" sz="3000" dirty="0" err="1"/>
              <a:t>Alés</a:t>
            </a:r>
            <a:endParaRPr lang="es-ES" sz="3000" dirty="0"/>
          </a:p>
          <a:p>
            <a:pPr marL="69850" lvl="0" indent="0" algn="ctr">
              <a:spcBef>
                <a:spcPts val="0"/>
              </a:spcBef>
              <a:buNone/>
            </a:pPr>
            <a:r>
              <a:rPr lang="es-ES" sz="3000" dirty="0"/>
              <a:t> Software </a:t>
            </a:r>
            <a:r>
              <a:rPr lang="es-ES" sz="3000" dirty="0" err="1"/>
              <a:t>Engineer</a:t>
            </a:r>
            <a:endParaRPr lang="es-ES" sz="3000" dirty="0"/>
          </a:p>
          <a:p>
            <a:pPr marL="69850" lvl="0" indent="0" algn="ctr" rtl="0">
              <a:spcBef>
                <a:spcPts val="600"/>
              </a:spcBef>
              <a:spcAft>
                <a:spcPts val="0"/>
              </a:spcAft>
              <a:buSzPts val="2500"/>
              <a:buNone/>
            </a:pPr>
            <a:endParaRPr lang="es-ES" sz="3000" dirty="0"/>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Alejandro Garrido Resina</a:t>
            </a:r>
          </a:p>
          <a:p>
            <a:pPr marL="69850" lvl="0" indent="0" algn="ctr">
              <a:spcBef>
                <a:spcPts val="0"/>
              </a:spcBef>
              <a:buNone/>
            </a:pPr>
            <a:r>
              <a:rPr lang="es-ES" sz="3000" dirty="0"/>
              <a:t> Software </a:t>
            </a:r>
            <a:r>
              <a:rPr lang="es-ES" sz="3000" dirty="0" err="1"/>
              <a:t>Engineer</a:t>
            </a:r>
            <a:endParaRPr lang="es-ES" sz="3000" dirty="0"/>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9"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605498"/>
            <a:ext cx="2130353" cy="24482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2" descr="C:\Users\ALVARO\Desktop\Alejandro Garrid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8849" y="1605498"/>
            <a:ext cx="2234870" cy="24240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11</a:t>
            </a:r>
            <a:endParaRPr lang="es-ES" sz="4000" dirty="0"/>
          </a:p>
        </p:txBody>
      </p:sp>
    </p:spTree>
    <p:extLst>
      <p:ext uri="{BB962C8B-B14F-4D97-AF65-F5344CB8AC3E}">
        <p14:creationId xmlns:p14="http://schemas.microsoft.com/office/powerpoint/2010/main" val="21236340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13" name="Shape 548"/>
          <p:cNvSpPr txBox="1">
            <a:spLocks/>
          </p:cNvSpPr>
          <p:nvPr/>
        </p:nvSpPr>
        <p:spPr>
          <a:xfrm>
            <a:off x="-108520" y="4039344"/>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Miguel Ángel Baños Carretón Software </a:t>
            </a:r>
            <a:r>
              <a:rPr lang="es-ES" sz="3000" dirty="0" err="1" smtClean="0"/>
              <a:t>Engineer</a:t>
            </a:r>
            <a:endParaRPr lang="es-ES" sz="3000" dirty="0"/>
          </a:p>
          <a:p>
            <a:pPr marL="0" indent="0">
              <a:buFont typeface="Dosis"/>
              <a:buNone/>
            </a:pPr>
            <a:endParaRPr lang="es-ES" dirty="0"/>
          </a:p>
        </p:txBody>
      </p:sp>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Álvaro Sánchez López</a:t>
            </a:r>
          </a:p>
          <a:p>
            <a:pPr marL="69850" lvl="0" indent="0" algn="ctr">
              <a:spcBef>
                <a:spcPts val="0"/>
              </a:spcBef>
              <a:buNone/>
            </a:pPr>
            <a:r>
              <a:rPr lang="es-ES" sz="3000" dirty="0"/>
              <a:t> Software </a:t>
            </a:r>
            <a:r>
              <a:rPr lang="es-ES" sz="3000" dirty="0" err="1"/>
              <a:t>Engineer</a:t>
            </a:r>
            <a:endParaRPr lang="es-ES" sz="3000" dirty="0"/>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1"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2702" y="1442782"/>
            <a:ext cx="2659075" cy="25035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C:\Users\ALVARO\Desktop\Mig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1569770"/>
            <a:ext cx="2524873" cy="22495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12</a:t>
            </a:r>
            <a:endParaRPr lang="es-ES" sz="4000" dirty="0"/>
          </a:p>
        </p:txBody>
      </p:sp>
    </p:spTree>
    <p:extLst>
      <p:ext uri="{BB962C8B-B14F-4D97-AF65-F5344CB8AC3E}">
        <p14:creationId xmlns:p14="http://schemas.microsoft.com/office/powerpoint/2010/main" val="14140488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1484784"/>
            <a:ext cx="2691633" cy="28222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8"/>
          <p:cNvSpPr txBox="1">
            <a:spLocks noGrp="1"/>
          </p:cNvSpPr>
          <p:nvPr>
            <p:ph type="body" idx="1"/>
          </p:nvPr>
        </p:nvSpPr>
        <p:spPr>
          <a:xfrm>
            <a:off x="2627784" y="4437112"/>
            <a:ext cx="3528392" cy="155003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Jesús Sosa Sánchez</a:t>
            </a:r>
          </a:p>
          <a:p>
            <a:pPr marL="69850" lvl="0" indent="0" algn="ctr">
              <a:spcBef>
                <a:spcPts val="0"/>
              </a:spcBef>
              <a:buNone/>
            </a:pPr>
            <a:r>
              <a:rPr lang="es-ES" sz="3000" dirty="0"/>
              <a:t> Software </a:t>
            </a:r>
            <a:r>
              <a:rPr lang="es-ES" sz="3000" dirty="0" err="1"/>
              <a:t>Engineer</a:t>
            </a:r>
            <a:endParaRPr lang="es-ES" sz="3000" dirty="0"/>
          </a:p>
          <a:p>
            <a:pPr marL="0" lvl="0" indent="0" rtl="0">
              <a:spcBef>
                <a:spcPts val="600"/>
              </a:spcBef>
              <a:spcAft>
                <a:spcPts val="0"/>
              </a:spcAft>
              <a:buNone/>
            </a:pPr>
            <a:endParaRPr dirty="0"/>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13</a:t>
            </a:r>
            <a:endParaRPr lang="es-ES" sz="4000" dirty="0"/>
          </a:p>
        </p:txBody>
      </p:sp>
    </p:spTree>
    <p:extLst>
      <p:ext uri="{BB962C8B-B14F-4D97-AF65-F5344CB8AC3E}">
        <p14:creationId xmlns:p14="http://schemas.microsoft.com/office/powerpoint/2010/main" val="35056792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MVP &amp; Business</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3078372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MVP &amp; Business</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15</a:t>
            </a:r>
            <a:endParaRPr lang="es-ES" sz="4000" dirty="0"/>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descr="C:\Users\ALVARO\Desktop\negocio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04864"/>
            <a:ext cx="8460236" cy="21057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667" y="3612750"/>
            <a:ext cx="1242170" cy="1242170"/>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625"/>
          <p:cNvSpPr txBox="1">
            <a:spLocks/>
          </p:cNvSpPr>
          <p:nvPr/>
        </p:nvSpPr>
        <p:spPr>
          <a:xfrm>
            <a:off x="3112603" y="4938293"/>
            <a:ext cx="266429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40678014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MVP &amp; Business</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16</a:t>
            </a:r>
            <a:endParaRPr lang="es-ES" sz="4000" dirty="0"/>
          </a:p>
        </p:txBody>
      </p:sp>
      <p:pic>
        <p:nvPicPr>
          <p:cNvPr id="11"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1433512"/>
            <a:ext cx="1930739" cy="23545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de e=mc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2539" y="1746727"/>
            <a:ext cx="4093339" cy="19262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n de Math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6101" y="3788072"/>
            <a:ext cx="4798503" cy="251921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n de Technology subjec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376" y="1556792"/>
            <a:ext cx="2280296" cy="228029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n de Economic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1680" y="3887146"/>
            <a:ext cx="2421180" cy="2421181"/>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Resultado de imagen de chart js"/>
          <p:cNvSpPr>
            <a:spLocks noChangeAspect="1" noChangeArrowheads="1"/>
          </p:cNvSpPr>
          <p:nvPr/>
        </p:nvSpPr>
        <p:spPr bwMode="auto">
          <a:xfrm>
            <a:off x="155575" y="-1265238"/>
            <a:ext cx="3810000" cy="26384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Resultado de imagen de chart js"/>
          <p:cNvSpPr>
            <a:spLocks noChangeAspect="1" noChangeArrowheads="1"/>
          </p:cNvSpPr>
          <p:nvPr/>
        </p:nvSpPr>
        <p:spPr bwMode="auto">
          <a:xfrm>
            <a:off x="307975" y="-1112838"/>
            <a:ext cx="3810000" cy="26384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28191283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MVP &amp; Business</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r>
              <a:rPr lang="es-ES" sz="3400" dirty="0" err="1"/>
              <a:t>Student</a:t>
            </a:r>
            <a:r>
              <a:rPr lang="es-ES" sz="3400" dirty="0"/>
              <a:t> &amp; </a:t>
            </a:r>
            <a:r>
              <a:rPr lang="es-ES" sz="3400" dirty="0" err="1"/>
              <a:t>Teacher</a:t>
            </a:r>
            <a:r>
              <a:rPr lang="es-ES" sz="3400" dirty="0"/>
              <a:t>:</a:t>
            </a:r>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17</a:t>
            </a:r>
            <a:endParaRPr lang="es-ES" sz="4000" dirty="0"/>
          </a:p>
        </p:txBody>
      </p:sp>
      <p:pic>
        <p:nvPicPr>
          <p:cNvPr id="11"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C:\Users\ALVARO\Desktop\3c22bfb2-eb77-4f07-84c8-f05617bb154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4223" y="2422265"/>
            <a:ext cx="1837312" cy="18373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9505" y="3573535"/>
            <a:ext cx="1372084" cy="1372084"/>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625"/>
          <p:cNvSpPr txBox="1">
            <a:spLocks/>
          </p:cNvSpPr>
          <p:nvPr/>
        </p:nvSpPr>
        <p:spPr>
          <a:xfrm>
            <a:off x="5375884" y="4862567"/>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9218" name="Picture 2" descr="C:\Users\ALVARO\Desktop\048-25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1135" y="2422265"/>
            <a:ext cx="3111518" cy="311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8728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8"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Business</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r>
              <a:rPr lang="es-ES" sz="3400" dirty="0" err="1"/>
              <a:t>Administrator</a:t>
            </a:r>
            <a:r>
              <a:rPr lang="es-ES" sz="3400" dirty="0"/>
              <a:t>:</a:t>
            </a:r>
          </a:p>
          <a:p>
            <a:pPr marL="0" lvl="0" indent="0" algn="just">
              <a:spcBef>
                <a:spcPts val="600"/>
              </a:spcBef>
              <a:spcAft>
                <a:spcPts val="0"/>
              </a:spcAft>
              <a:buNone/>
            </a:pPr>
            <a:endParaRPr sz="30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18</a:t>
            </a:r>
            <a:endParaRPr lang="es-ES" sz="4000" dirty="0"/>
          </a:p>
        </p:txBody>
      </p:sp>
      <p:pic>
        <p:nvPicPr>
          <p:cNvPr id="2050" name="Picture 2" descr="Resultado de imagen de administra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1501345"/>
            <a:ext cx="4507368" cy="4985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8902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2123728" y="1484784"/>
            <a:ext cx="4825500" cy="1093200"/>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s-ES" sz="6000" b="0" dirty="0" err="1">
                <a:latin typeface="Sniglet" charset="0"/>
              </a:rPr>
              <a:t>How</a:t>
            </a:r>
            <a:r>
              <a:rPr lang="es-ES" sz="6000" b="0" dirty="0">
                <a:latin typeface="Sniglet" charset="0"/>
              </a:rPr>
              <a:t> </a:t>
            </a:r>
            <a:r>
              <a:rPr lang="es-ES" sz="6000" b="0" dirty="0" err="1">
                <a:latin typeface="Sniglet" charset="0"/>
              </a:rPr>
              <a:t>much</a:t>
            </a:r>
            <a:r>
              <a:rPr lang="en" sz="6000" b="0" dirty="0">
                <a:latin typeface="Sniglet" charset="0"/>
              </a:rPr>
              <a:t>?</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19</a:t>
            </a:r>
            <a:endParaRPr lang="es-ES" sz="4000" dirty="0"/>
          </a:p>
        </p:txBody>
      </p:sp>
      <p:pic>
        <p:nvPicPr>
          <p:cNvPr id="10" name="Picture 15" descr="C:\Users\ALVARO\Desktop\2b0baac2-e329-40a7-8518-d76434a0dd6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6611" y="2564904"/>
            <a:ext cx="3600400"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4850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205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Our Path Today</a:t>
            </a:r>
            <a:endParaRPr sz="4800" dirty="0"/>
          </a:p>
        </p:txBody>
      </p:sp>
      <p:sp>
        <p:nvSpPr>
          <p:cNvPr id="548" name="Shape 548"/>
          <p:cNvSpPr txBox="1">
            <a:spLocks noGrp="1"/>
          </p:cNvSpPr>
          <p:nvPr>
            <p:ph type="body" idx="1"/>
          </p:nvPr>
        </p:nvSpPr>
        <p:spPr>
          <a:xfrm>
            <a:off x="809628" y="1340768"/>
            <a:ext cx="6140400" cy="5280587"/>
          </a:xfrm>
          <a:prstGeom prst="rect">
            <a:avLst/>
          </a:prstGeom>
        </p:spPr>
        <p:txBody>
          <a:bodyPr spcFirstLastPara="1" wrap="square" lIns="91425" tIns="91425" rIns="91425" bIns="91425" anchor="t" anchorCtr="0">
            <a:noAutofit/>
          </a:bodyPr>
          <a:lstStyle/>
          <a:p>
            <a:r>
              <a:rPr lang="es-ES" sz="3600" dirty="0" smtClean="0"/>
              <a:t>Idea</a:t>
            </a:r>
          </a:p>
          <a:p>
            <a:r>
              <a:rPr lang="es-ES" sz="3600" dirty="0" err="1" smtClean="0"/>
              <a:t>The</a:t>
            </a:r>
            <a:r>
              <a:rPr lang="es-ES" sz="3600" dirty="0" smtClean="0"/>
              <a:t> </a:t>
            </a:r>
            <a:r>
              <a:rPr lang="es-ES" sz="3600" dirty="0" err="1" smtClean="0"/>
              <a:t>Workgroup</a:t>
            </a:r>
            <a:endParaRPr lang="es-ES" sz="3600" dirty="0" smtClean="0"/>
          </a:p>
          <a:p>
            <a:r>
              <a:rPr lang="es-ES" sz="3600" dirty="0" smtClean="0"/>
              <a:t>MVP &amp; Business</a:t>
            </a:r>
            <a:endParaRPr lang="es-ES" sz="3600" dirty="0"/>
          </a:p>
          <a:p>
            <a:pPr marL="457200" lvl="0" indent="-387350" rtl="0">
              <a:spcBef>
                <a:spcPts val="0"/>
              </a:spcBef>
              <a:spcAft>
                <a:spcPts val="0"/>
              </a:spcAft>
              <a:buSzPts val="2500"/>
              <a:buChar char="✘"/>
            </a:pPr>
            <a:r>
              <a:rPr lang="es-ES" sz="3600" dirty="0" smtClean="0"/>
              <a:t>Technologies</a:t>
            </a:r>
            <a:endParaRPr lang="es-ES" sz="3600" dirty="0"/>
          </a:p>
          <a:p>
            <a:pPr>
              <a:spcBef>
                <a:spcPts val="0"/>
              </a:spcBef>
            </a:pPr>
            <a:r>
              <a:rPr lang="es-ES" sz="3600" dirty="0" smtClean="0"/>
              <a:t>Status</a:t>
            </a:r>
            <a:endParaRPr lang="es-ES" sz="3600" dirty="0"/>
          </a:p>
          <a:p>
            <a:pPr marL="457200" lvl="0" indent="-387350" rtl="0">
              <a:spcBef>
                <a:spcPts val="0"/>
              </a:spcBef>
              <a:spcAft>
                <a:spcPts val="0"/>
              </a:spcAft>
              <a:buSzPts val="2500"/>
              <a:buChar char="✘"/>
            </a:pPr>
            <a:endParaRPr lang="es-ES" sz="3600" dirty="0"/>
          </a:p>
        </p:txBody>
      </p:sp>
      <p:sp>
        <p:nvSpPr>
          <p:cNvPr id="7" name="Shape 547"/>
          <p:cNvSpPr txBox="1">
            <a:spLocks/>
          </p:cNvSpPr>
          <p:nvPr/>
        </p:nvSpPr>
        <p:spPr>
          <a:xfrm>
            <a:off x="305572" y="6095732"/>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a:t>
            </a:r>
          </a:p>
        </p:txBody>
      </p:sp>
      <p:sp>
        <p:nvSpPr>
          <p:cNvPr id="5" name="Shape 729"/>
          <p:cNvSpPr/>
          <p:nvPr/>
        </p:nvSpPr>
        <p:spPr>
          <a:xfrm>
            <a:off x="5220072" y="2272618"/>
            <a:ext cx="3384376" cy="2956582"/>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19207011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1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Business</a:t>
            </a:r>
            <a:endParaRPr sz="4800" dirty="0"/>
          </a:p>
        </p:txBody>
      </p:sp>
      <p:sp>
        <p:nvSpPr>
          <p:cNvPr id="7" name="Shape 625"/>
          <p:cNvSpPr txBox="1">
            <a:spLocks/>
          </p:cNvSpPr>
          <p:nvPr/>
        </p:nvSpPr>
        <p:spPr>
          <a:xfrm>
            <a:off x="1614534" y="1750841"/>
            <a:ext cx="5933700" cy="119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Direct Costs: </a:t>
            </a:r>
            <a:r>
              <a:rPr lang="en" sz="4000" dirty="0" smtClean="0"/>
              <a:t>€16K</a:t>
            </a:r>
          </a:p>
          <a:p>
            <a:pPr algn="ctr"/>
            <a:r>
              <a:rPr lang="en" sz="4000" dirty="0" smtClean="0"/>
              <a:t>(Salaries) </a:t>
            </a:r>
            <a:endParaRPr lang="en" sz="4000" dirty="0"/>
          </a:p>
        </p:txBody>
      </p:sp>
      <p:grpSp>
        <p:nvGrpSpPr>
          <p:cNvPr id="8" name="Shape 631"/>
          <p:cNvGrpSpPr/>
          <p:nvPr/>
        </p:nvGrpSpPr>
        <p:grpSpPr>
          <a:xfrm>
            <a:off x="2985255" y="2944041"/>
            <a:ext cx="2941456" cy="1875085"/>
            <a:chOff x="1553100" y="2807121"/>
            <a:chExt cx="6037800" cy="1406314"/>
          </a:xfrm>
        </p:grpSpPr>
        <p:cxnSp>
          <p:nvCxnSpPr>
            <p:cNvPr id="9" name="Shape 632"/>
            <p:cNvCxnSpPr/>
            <p:nvPr/>
          </p:nvCxnSpPr>
          <p:spPr>
            <a:xfrm>
              <a:off x="1553100" y="2807121"/>
              <a:ext cx="6037800" cy="0"/>
            </a:xfrm>
            <a:prstGeom prst="straightConnector1">
              <a:avLst/>
            </a:prstGeom>
            <a:noFill/>
            <a:ln w="19050" cap="rnd" cmpd="sng">
              <a:solidFill>
                <a:srgbClr val="A4C2F4"/>
              </a:solidFill>
              <a:prstDash val="dash"/>
              <a:round/>
              <a:headEnd type="none" w="med" len="med"/>
              <a:tailEnd type="none" w="med" len="med"/>
            </a:ln>
          </p:spPr>
        </p:cxnSp>
        <p:cxnSp>
          <p:nvCxnSpPr>
            <p:cNvPr id="10" name="Shape 633"/>
            <p:cNvCxnSpPr/>
            <p:nvPr/>
          </p:nvCxnSpPr>
          <p:spPr>
            <a:xfrm>
              <a:off x="1553100" y="4213436"/>
              <a:ext cx="6037800" cy="0"/>
            </a:xfrm>
            <a:prstGeom prst="straightConnector1">
              <a:avLst/>
            </a:prstGeom>
            <a:noFill/>
            <a:ln w="19050" cap="rnd" cmpd="sng">
              <a:solidFill>
                <a:srgbClr val="A4C2F4"/>
              </a:solidFill>
              <a:prstDash val="dash"/>
              <a:round/>
              <a:headEnd type="none" w="med" len="med"/>
              <a:tailEnd type="none" w="med" len="med"/>
            </a:ln>
          </p:spPr>
        </p:cxnSp>
      </p:grpSp>
      <p:sp>
        <p:nvSpPr>
          <p:cNvPr id="11" name="Shape 625"/>
          <p:cNvSpPr txBox="1">
            <a:spLocks/>
          </p:cNvSpPr>
          <p:nvPr/>
        </p:nvSpPr>
        <p:spPr>
          <a:xfrm>
            <a:off x="1761119" y="3356992"/>
            <a:ext cx="5933700" cy="119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Indirect Costs: </a:t>
            </a:r>
            <a:r>
              <a:rPr lang="en" sz="4000" dirty="0" smtClean="0"/>
              <a:t>€4,75K</a:t>
            </a:r>
          </a:p>
          <a:p>
            <a:pPr algn="ctr"/>
            <a:r>
              <a:rPr lang="en" sz="4000" dirty="0" smtClean="0"/>
              <a:t>(Co-working, hosting…)</a:t>
            </a:r>
            <a:endParaRPr lang="en" sz="4000" dirty="0"/>
          </a:p>
        </p:txBody>
      </p:sp>
      <p:sp>
        <p:nvSpPr>
          <p:cNvPr id="12" name="Shape 625"/>
          <p:cNvSpPr txBox="1">
            <a:spLocks/>
          </p:cNvSpPr>
          <p:nvPr/>
        </p:nvSpPr>
        <p:spPr>
          <a:xfrm>
            <a:off x="1473087" y="4736774"/>
            <a:ext cx="6221732" cy="119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800" dirty="0"/>
              <a:t/>
            </a:r>
            <a:br>
              <a:rPr lang="es-ES" sz="4800" dirty="0"/>
            </a:br>
            <a:r>
              <a:rPr lang="es-ES" sz="4000" dirty="0" smtClean="0"/>
              <a:t>Marketing: €4K</a:t>
            </a:r>
            <a:endParaRPr lang="en" sz="40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20</a:t>
            </a:r>
            <a:endParaRPr lang="es-ES" sz="4000" dirty="0"/>
          </a:p>
        </p:txBody>
      </p:sp>
    </p:spTree>
    <p:extLst>
      <p:ext uri="{BB962C8B-B14F-4D97-AF65-F5344CB8AC3E}">
        <p14:creationId xmlns:p14="http://schemas.microsoft.com/office/powerpoint/2010/main" val="6898537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Business</a:t>
            </a:r>
            <a:endParaRPr sz="4800" dirty="0"/>
          </a:p>
        </p:txBody>
      </p:sp>
      <p:sp>
        <p:nvSpPr>
          <p:cNvPr id="11" name="Shape 625"/>
          <p:cNvSpPr txBox="1">
            <a:spLocks/>
          </p:cNvSpPr>
          <p:nvPr/>
        </p:nvSpPr>
        <p:spPr>
          <a:xfrm>
            <a:off x="107504" y="2832400"/>
            <a:ext cx="9144000" cy="119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5000" dirty="0" smtClean="0"/>
              <a:t>€25K + €4K </a:t>
            </a:r>
            <a:r>
              <a:rPr lang="en" sz="5000" dirty="0"/>
              <a:t>= </a:t>
            </a:r>
            <a:r>
              <a:rPr lang="en" sz="5000" dirty="0" smtClean="0"/>
              <a:t>€29K </a:t>
            </a:r>
            <a:endParaRPr lang="en" sz="50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21</a:t>
            </a:r>
            <a:endParaRPr lang="es-ES" sz="4000" dirty="0"/>
          </a:p>
        </p:txBody>
      </p:sp>
    </p:spTree>
    <p:extLst>
      <p:ext uri="{BB962C8B-B14F-4D97-AF65-F5344CB8AC3E}">
        <p14:creationId xmlns:p14="http://schemas.microsoft.com/office/powerpoint/2010/main" val="23623831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22</a:t>
            </a:r>
            <a:endParaRPr lang="es-ES" sz="4000" dirty="0"/>
          </a:p>
        </p:txBody>
      </p:sp>
      <p:pic>
        <p:nvPicPr>
          <p:cNvPr id="10" name="Picture 6" descr="C:\Users\ALVARO\Desktop\schoo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800878"/>
            <a:ext cx="1574911" cy="1574911"/>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570">
            <a:extLst>
              <a:ext uri="{FF2B5EF4-FFF2-40B4-BE49-F238E27FC236}">
                <a16:creationId xmlns:a16="http://schemas.microsoft.com/office/drawing/2014/main" xmlns="" id="{A9450592-1C65-4035-8705-8AEC2AB7E5C2}"/>
              </a:ext>
            </a:extLst>
          </p:cNvPr>
          <p:cNvSpPr txBox="1">
            <a:spLocks/>
          </p:cNvSpPr>
          <p:nvPr/>
        </p:nvSpPr>
        <p:spPr>
          <a:xfrm>
            <a:off x="2915816" y="2526579"/>
            <a:ext cx="3070200" cy="13681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000" dirty="0" err="1"/>
              <a:t>Schools</a:t>
            </a:r>
            <a:r>
              <a:rPr lang="es-ES" sz="4000" dirty="0"/>
              <a:t> </a:t>
            </a:r>
            <a:r>
              <a:rPr lang="es-ES" sz="4000" dirty="0" err="1" smtClean="0"/>
              <a:t>buy</a:t>
            </a:r>
            <a:r>
              <a:rPr lang="es-ES" sz="4000" dirty="0" smtClean="0"/>
              <a:t> </a:t>
            </a:r>
            <a:r>
              <a:rPr lang="es-ES" sz="4000" dirty="0" err="1"/>
              <a:t>licenses</a:t>
            </a:r>
            <a:endParaRPr lang="es-ES" sz="4000" dirty="0"/>
          </a:p>
        </p:txBody>
      </p:sp>
      <p:pic>
        <p:nvPicPr>
          <p:cNvPr id="12" name="Picture 3"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823385"/>
            <a:ext cx="1293363" cy="17031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ALVARO\Desktop\R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912" y="1386721"/>
            <a:ext cx="1112701" cy="9890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Users\ALVARO\Desktop\schoo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011" y="3741081"/>
            <a:ext cx="1666596" cy="1666596"/>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570">
            <a:extLst>
              <a:ext uri="{FF2B5EF4-FFF2-40B4-BE49-F238E27FC236}">
                <a16:creationId xmlns:a16="http://schemas.microsoft.com/office/drawing/2014/main" xmlns="" id="{A9450592-1C65-4035-8705-8AEC2AB7E5C2}"/>
              </a:ext>
            </a:extLst>
          </p:cNvPr>
          <p:cNvSpPr txBox="1">
            <a:spLocks/>
          </p:cNvSpPr>
          <p:nvPr/>
        </p:nvSpPr>
        <p:spPr>
          <a:xfrm>
            <a:off x="2677328" y="6143689"/>
            <a:ext cx="3576008" cy="6454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000" dirty="0" err="1"/>
              <a:t>Schools</a:t>
            </a:r>
            <a:r>
              <a:rPr lang="es-ES" sz="4000" dirty="0"/>
              <a:t> </a:t>
            </a:r>
            <a:r>
              <a:rPr lang="es-ES" sz="4000" dirty="0" err="1" smtClean="0"/>
              <a:t>buy</a:t>
            </a:r>
            <a:r>
              <a:rPr lang="es-ES" sz="4000" dirty="0" smtClean="0"/>
              <a:t> </a:t>
            </a:r>
            <a:r>
              <a:rPr lang="es-ES" sz="4000" dirty="0" err="1" smtClean="0"/>
              <a:t>exercises</a:t>
            </a:r>
            <a:endParaRPr lang="es-ES" sz="4000" dirty="0"/>
          </a:p>
        </p:txBody>
      </p:sp>
      <p:pic>
        <p:nvPicPr>
          <p:cNvPr id="16" name="Picture 12" descr="C:\Users\ALVARO\Desktop\3c22bfb2-eb77-4f07-84c8-f05617bb154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3216" y="3741081"/>
            <a:ext cx="1029526" cy="10295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esultado de imagen de Interactiv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1834" y="4460356"/>
            <a:ext cx="828166" cy="828166"/>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625"/>
          <p:cNvSpPr txBox="1">
            <a:spLocks/>
          </p:cNvSpPr>
          <p:nvPr/>
        </p:nvSpPr>
        <p:spPr>
          <a:xfrm>
            <a:off x="5125572" y="5243044"/>
            <a:ext cx="2255528" cy="5333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000" dirty="0"/>
              <a:t>Interactive</a:t>
            </a:r>
          </a:p>
        </p:txBody>
      </p:sp>
      <p:pic>
        <p:nvPicPr>
          <p:cNvPr id="19" name="Picture 4" descr="C:\Users\ALVARO\Desktop\Ro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9640" y="4298432"/>
            <a:ext cx="1296016" cy="1152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3562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16" name="Picture 4" descr="C:\Users\ALVARO\Desktop\R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086" y="3705502"/>
            <a:ext cx="2225402" cy="19781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0" name="Shape 570"/>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Business</a:t>
            </a:r>
            <a:endParaRPr sz="4800" dirty="0"/>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23</a:t>
            </a:r>
            <a:endParaRPr lang="es-ES" sz="4000" dirty="0"/>
          </a:p>
        </p:txBody>
      </p:sp>
      <p:pic>
        <p:nvPicPr>
          <p:cNvPr id="10" name="Picture 15" descr="C:\Users\ALVARO\Desktop\2b0baac2-e329-40a7-8518-d76434a0dd6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746" y="2298317"/>
            <a:ext cx="2623423" cy="26234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ALVARO\Desktop\Programado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9442" y="3208512"/>
            <a:ext cx="2124150" cy="2080353"/>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70">
            <a:extLst>
              <a:ext uri="{FF2B5EF4-FFF2-40B4-BE49-F238E27FC236}">
                <a16:creationId xmlns:a16="http://schemas.microsoft.com/office/drawing/2014/main" xmlns="" id="{A9450592-1C65-4035-8705-8AEC2AB7E5C2}"/>
              </a:ext>
            </a:extLst>
          </p:cNvPr>
          <p:cNvSpPr txBox="1">
            <a:spLocks/>
          </p:cNvSpPr>
          <p:nvPr/>
        </p:nvSpPr>
        <p:spPr>
          <a:xfrm>
            <a:off x="1639648" y="5503240"/>
            <a:ext cx="6140400" cy="114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err="1" smtClean="0"/>
              <a:t>Programmer</a:t>
            </a:r>
            <a:r>
              <a:rPr lang="es-ES" sz="4600" dirty="0" smtClean="0"/>
              <a:t> </a:t>
            </a:r>
            <a:r>
              <a:rPr lang="es-ES" sz="4600" dirty="0" err="1" smtClean="0"/>
              <a:t>gets</a:t>
            </a:r>
            <a:r>
              <a:rPr lang="es-ES" sz="4600" dirty="0" smtClean="0"/>
              <a:t> </a:t>
            </a:r>
            <a:r>
              <a:rPr lang="es-ES" sz="4600" dirty="0" err="1" smtClean="0"/>
              <a:t>money</a:t>
            </a:r>
            <a:endParaRPr lang="es-ES" sz="4600" dirty="0"/>
          </a:p>
        </p:txBody>
      </p:sp>
      <p:sp>
        <p:nvSpPr>
          <p:cNvPr id="18" name="Shape 570">
            <a:extLst>
              <a:ext uri="{FF2B5EF4-FFF2-40B4-BE49-F238E27FC236}">
                <a16:creationId xmlns:a16="http://schemas.microsoft.com/office/drawing/2014/main" xmlns="" id="{A9450592-1C65-4035-8705-8AEC2AB7E5C2}"/>
              </a:ext>
            </a:extLst>
          </p:cNvPr>
          <p:cNvSpPr txBox="1">
            <a:spLocks/>
          </p:cNvSpPr>
          <p:nvPr/>
        </p:nvSpPr>
        <p:spPr>
          <a:xfrm>
            <a:off x="4860032" y="2065312"/>
            <a:ext cx="4772248" cy="114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smtClean="0"/>
              <a:t> </a:t>
            </a:r>
            <a:r>
              <a:rPr lang="es-ES" sz="4600" dirty="0" err="1" smtClean="0"/>
              <a:t>ClimbCode</a:t>
            </a:r>
            <a:endParaRPr lang="es-ES" sz="4600" dirty="0"/>
          </a:p>
        </p:txBody>
      </p:sp>
      <p:pic>
        <p:nvPicPr>
          <p:cNvPr id="15" name="Picture 4" descr="C:\Users\ALVARO\Desktop\R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2298317"/>
            <a:ext cx="2225402" cy="1978135"/>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570">
            <a:extLst>
              <a:ext uri="{FF2B5EF4-FFF2-40B4-BE49-F238E27FC236}">
                <a16:creationId xmlns:a16="http://schemas.microsoft.com/office/drawing/2014/main" xmlns="" id="{A9450592-1C65-4035-8705-8AEC2AB7E5C2}"/>
              </a:ext>
            </a:extLst>
          </p:cNvPr>
          <p:cNvSpPr txBox="1">
            <a:spLocks/>
          </p:cNvSpPr>
          <p:nvPr/>
        </p:nvSpPr>
        <p:spPr>
          <a:xfrm>
            <a:off x="3668289" y="3602846"/>
            <a:ext cx="1046996" cy="921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smtClean="0">
                <a:solidFill>
                  <a:schemeClr val="tx1"/>
                </a:solidFill>
              </a:rPr>
              <a:t>%</a:t>
            </a:r>
            <a:endParaRPr lang="es-ES" sz="4600" dirty="0">
              <a:solidFill>
                <a:schemeClr val="tx1"/>
              </a:solidFill>
            </a:endParaRPr>
          </a:p>
        </p:txBody>
      </p:sp>
      <p:sp>
        <p:nvSpPr>
          <p:cNvPr id="22" name="Shape 570">
            <a:extLst>
              <a:ext uri="{FF2B5EF4-FFF2-40B4-BE49-F238E27FC236}">
                <a16:creationId xmlns:a16="http://schemas.microsoft.com/office/drawing/2014/main" xmlns="" id="{A9450592-1C65-4035-8705-8AEC2AB7E5C2}"/>
              </a:ext>
            </a:extLst>
          </p:cNvPr>
          <p:cNvSpPr txBox="1">
            <a:spLocks/>
          </p:cNvSpPr>
          <p:nvPr/>
        </p:nvSpPr>
        <p:spPr>
          <a:xfrm>
            <a:off x="3668289" y="2176128"/>
            <a:ext cx="1046996" cy="92156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s-ES" sz="4600" dirty="0" smtClean="0">
                <a:solidFill>
                  <a:schemeClr val="tx1"/>
                </a:solidFill>
              </a:rPr>
              <a:t>%</a:t>
            </a:r>
            <a:endParaRPr lang="es-ES" sz="4600" dirty="0">
              <a:solidFill>
                <a:schemeClr val="tx1"/>
              </a:solidFill>
            </a:endParaRPr>
          </a:p>
        </p:txBody>
      </p:sp>
    </p:spTree>
    <p:extLst>
      <p:ext uri="{BB962C8B-B14F-4D97-AF65-F5344CB8AC3E}">
        <p14:creationId xmlns:p14="http://schemas.microsoft.com/office/powerpoint/2010/main" val="33979601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727"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0" name="Shape 570"/>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a:t>
            </a:r>
            <a:r>
              <a:rPr lang="en" sz="4800" dirty="0" smtClean="0"/>
              <a:t>Business</a:t>
            </a:r>
            <a:endParaRPr sz="4800" dirty="0"/>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24</a:t>
            </a:r>
            <a:endParaRPr lang="es-ES" sz="4000" dirty="0"/>
          </a:p>
        </p:txBody>
      </p:sp>
      <p:graphicFrame>
        <p:nvGraphicFramePr>
          <p:cNvPr id="5" name="8 Gráfico"/>
          <p:cNvGraphicFramePr>
            <a:graphicFrameLocks/>
          </p:cNvGraphicFramePr>
          <p:nvPr>
            <p:extLst>
              <p:ext uri="{D42A27DB-BD31-4B8C-83A1-F6EECF244321}">
                <p14:modId xmlns:p14="http://schemas.microsoft.com/office/powerpoint/2010/main" val="567015163"/>
              </p:ext>
            </p:extLst>
          </p:nvPr>
        </p:nvGraphicFramePr>
        <p:xfrm>
          <a:off x="74375" y="1484784"/>
          <a:ext cx="9036496" cy="475252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563485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Technology</a:t>
            </a:r>
            <a:endParaRPr sz="6000" dirty="0"/>
          </a:p>
        </p:txBody>
      </p:sp>
      <p:sp>
        <p:nvSpPr>
          <p:cNvPr id="3" name="Shape 771"/>
          <p:cNvSpPr/>
          <p:nvPr/>
        </p:nvSpPr>
        <p:spPr>
          <a:xfrm>
            <a:off x="683568" y="2708920"/>
            <a:ext cx="3204937" cy="2300676"/>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7044439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dirty="0" smtClean="0"/>
              <a:t>Technology</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Development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a:t>
            </a:r>
            <a:r>
              <a:rPr lang="es-ES" sz="4000" dirty="0"/>
              <a:t>6</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72"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1905115"/>
            <a:ext cx="4680520" cy="24308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4" name="Picture 10" descr="pyth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4335934"/>
            <a:ext cx="4680520" cy="19811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Resultado de imagen de postgre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7952" y="2276872"/>
            <a:ext cx="1858216" cy="19164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572" y="393305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741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dirty="0" smtClean="0"/>
              <a:t>Technology</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27</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6"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222" y="1634126"/>
            <a:ext cx="3983569" cy="27586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975" y="3074213"/>
            <a:ext cx="2530369" cy="25303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2" descr="Resultado de imagen de Ace plugin javascript logo"/>
          <p:cNvSpPr>
            <a:spLocks noChangeAspect="1" noChangeArrowheads="1"/>
          </p:cNvSpPr>
          <p:nvPr/>
        </p:nvSpPr>
        <p:spPr bwMode="auto">
          <a:xfrm>
            <a:off x="155575" y="-974725"/>
            <a:ext cx="3048000" cy="2038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1" name="Picture 3" descr="C:\Users\ALVARO\Desktop\papa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4634" y="3726286"/>
            <a:ext cx="3738744" cy="2500285"/>
          </a:xfrm>
          <a:prstGeom prst="rect">
            <a:avLst/>
          </a:prstGeom>
          <a:noFill/>
          <a:extLst>
            <a:ext uri="{909E8E84-426E-40DD-AFC4-6F175D3DCCD1}">
              <a14:hiddenFill xmlns:a14="http://schemas.microsoft.com/office/drawing/2010/main">
                <a:solidFill>
                  <a:srgbClr val="FFFFFF"/>
                </a:solidFill>
              </a14:hiddenFill>
            </a:ext>
          </a:extLst>
        </p:spPr>
      </p:pic>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smtClean="0"/>
              <a:t>Interactive</a:t>
            </a:r>
            <a:r>
              <a:rPr lang="es-ES" sz="4000" dirty="0" smtClean="0"/>
              <a:t> </a:t>
            </a:r>
            <a:r>
              <a:rPr lang="es-ES" sz="4000" dirty="0" err="1" smtClean="0"/>
              <a:t>Exercises</a:t>
            </a:r>
            <a:r>
              <a:rPr lang="es-ES" sz="4000" dirty="0" smtClean="0"/>
              <a:t>:</a:t>
            </a:r>
            <a:endParaRPr lang="es-ES" sz="4000" dirty="0"/>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41421887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Technology</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Knowledge</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a:t>
            </a:r>
            <a:r>
              <a:rPr lang="es-ES" sz="4000" dirty="0"/>
              <a:t>8</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292" name="Picture 4" descr="Curso gratis de GIT y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312530"/>
            <a:ext cx="6591912" cy="41199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5842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819652417"/>
              </p:ext>
            </p:extLst>
          </p:nvPr>
        </p:nvGraphicFramePr>
        <p:xfrm>
          <a:off x="179512" y="116631"/>
          <a:ext cx="8856984" cy="6216928"/>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512168">
                  <a:extLst>
                    <a:ext uri="{9D8B030D-6E8A-4147-A177-3AD203B41FA5}">
                      <a16:colId xmlns="" xmlns:a16="http://schemas.microsoft.com/office/drawing/2014/main" val="20001"/>
                    </a:ext>
                  </a:extLst>
                </a:gridCol>
                <a:gridCol w="2232248">
                  <a:extLst>
                    <a:ext uri="{9D8B030D-6E8A-4147-A177-3AD203B41FA5}">
                      <a16:colId xmlns="" xmlns:a16="http://schemas.microsoft.com/office/drawing/2014/main" val="20002"/>
                    </a:ext>
                  </a:extLst>
                </a:gridCol>
                <a:gridCol w="2520280">
                  <a:extLst>
                    <a:ext uri="{9D8B030D-6E8A-4147-A177-3AD203B41FA5}">
                      <a16:colId xmlns="" xmlns:a16="http://schemas.microsoft.com/office/drawing/2014/main" val="20003"/>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TEAM</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4000" dirty="0" smtClean="0">
                          <a:solidFill>
                            <a:srgbClr val="FFFFFF"/>
                          </a:solidFill>
                          <a:latin typeface="Dosis"/>
                          <a:ea typeface="Dosis"/>
                          <a:cs typeface="Dosis"/>
                          <a:sym typeface="Dosis"/>
                        </a:rPr>
                        <a:t>BASE</a:t>
                      </a: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3600" dirty="0" smtClean="0">
                          <a:solidFill>
                            <a:srgbClr val="FFFFFF"/>
                          </a:solidFill>
                          <a:latin typeface="Dosis"/>
                          <a:ea typeface="Dosis"/>
                          <a:cs typeface="Dosis"/>
                          <a:sym typeface="Dosis"/>
                        </a:rPr>
                        <a:t>INT. </a:t>
                      </a:r>
                      <a:r>
                        <a:rPr lang="en" sz="3600" dirty="0">
                          <a:solidFill>
                            <a:srgbClr val="FFFFFF"/>
                          </a:solidFill>
                          <a:latin typeface="Dosis"/>
                          <a:ea typeface="Dosis"/>
                          <a:cs typeface="Dosis"/>
                          <a:sym typeface="Dosis"/>
                        </a:rPr>
                        <a:t>EXERCISES</a:t>
                      </a: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3600" dirty="0" smtClean="0">
                          <a:solidFill>
                            <a:srgbClr val="FFFFFF"/>
                          </a:solidFill>
                          <a:latin typeface="Dosis"/>
                          <a:ea typeface="Dosis"/>
                          <a:cs typeface="Dosis"/>
                          <a:sym typeface="Dosis"/>
                        </a:rPr>
                        <a:t>KNOWLEDGE</a:t>
                      </a: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523674">
                <a:tc>
                  <a:txBody>
                    <a:bodyPr/>
                    <a:lstStyle/>
                    <a:p>
                      <a:pPr marL="0" lvl="0" indent="0" algn="just">
                        <a:spcBef>
                          <a:spcPts val="0"/>
                        </a:spcBef>
                        <a:spcAft>
                          <a:spcPts val="0"/>
                        </a:spcAft>
                        <a:buNone/>
                      </a:pPr>
                      <a:r>
                        <a:rPr lang="es-ES" sz="3400" b="0" dirty="0" smtClean="0">
                          <a:solidFill>
                            <a:srgbClr val="3C78D8"/>
                          </a:solidFill>
                          <a:latin typeface="Dosis"/>
                          <a:ea typeface="Dosis"/>
                          <a:cs typeface="Dosis"/>
                          <a:sym typeface="Dosis"/>
                        </a:rPr>
                        <a:t>EXPERIENCED</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smtClean="0">
                          <a:solidFill>
                            <a:srgbClr val="3C78D8"/>
                          </a:solidFill>
                          <a:latin typeface="Dosis"/>
                          <a:ea typeface="Dosis"/>
                          <a:cs typeface="Dosis"/>
                          <a:sym typeface="Dosis"/>
                        </a:rPr>
                        <a:t>KNOWN</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523674">
                <a:tc>
                  <a:txBody>
                    <a:bodyPr/>
                    <a:lstStyle/>
                    <a:p>
                      <a:pPr marL="0" lvl="0" indent="0" algn="ctr" rtl="0">
                        <a:spcBef>
                          <a:spcPts val="0"/>
                        </a:spcBef>
                        <a:spcAft>
                          <a:spcPts val="0"/>
                        </a:spcAft>
                        <a:buNone/>
                      </a:pPr>
                      <a:r>
                        <a:rPr lang="en" sz="3600" b="0" dirty="0" smtClean="0">
                          <a:solidFill>
                            <a:srgbClr val="3C78D8"/>
                          </a:solidFill>
                          <a:latin typeface="Dosis"/>
                          <a:ea typeface="Dosis"/>
                          <a:cs typeface="Dosis"/>
                          <a:sym typeface="Dosis"/>
                        </a:rPr>
                        <a:t>NOT</a:t>
                      </a:r>
                      <a:r>
                        <a:rPr lang="en" sz="3600" b="0" baseline="0" dirty="0" smtClean="0">
                          <a:solidFill>
                            <a:srgbClr val="3C78D8"/>
                          </a:solidFill>
                          <a:latin typeface="Dosis"/>
                          <a:ea typeface="Dosis"/>
                          <a:cs typeface="Dosis"/>
                          <a:sym typeface="Dosis"/>
                        </a:rPr>
                        <a:t> KNOWN</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n"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29</a:t>
            </a:r>
            <a:endParaRPr lang="es-ES" sz="4000" dirty="0"/>
          </a:p>
        </p:txBody>
      </p:sp>
    </p:spTree>
    <p:extLst>
      <p:ext uri="{BB962C8B-B14F-4D97-AF65-F5344CB8AC3E}">
        <p14:creationId xmlns:p14="http://schemas.microsoft.com/office/powerpoint/2010/main" val="37524145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Idea</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082147566"/>
              </p:ext>
            </p:extLst>
          </p:nvPr>
        </p:nvGraphicFramePr>
        <p:xfrm>
          <a:off x="179512" y="116631"/>
          <a:ext cx="8856984" cy="6216928"/>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512168">
                  <a:extLst>
                    <a:ext uri="{9D8B030D-6E8A-4147-A177-3AD203B41FA5}">
                      <a16:colId xmlns="" xmlns:a16="http://schemas.microsoft.com/office/drawing/2014/main" val="20001"/>
                    </a:ext>
                  </a:extLst>
                </a:gridCol>
                <a:gridCol w="2232248">
                  <a:extLst>
                    <a:ext uri="{9D8B030D-6E8A-4147-A177-3AD203B41FA5}">
                      <a16:colId xmlns="" xmlns:a16="http://schemas.microsoft.com/office/drawing/2014/main" val="20002"/>
                    </a:ext>
                  </a:extLst>
                </a:gridCol>
                <a:gridCol w="2520280">
                  <a:extLst>
                    <a:ext uri="{9D8B030D-6E8A-4147-A177-3AD203B41FA5}">
                      <a16:colId xmlns="" xmlns:a16="http://schemas.microsoft.com/office/drawing/2014/main" val="20003"/>
                    </a:ext>
                  </a:extLst>
                </a:gridCol>
              </a:tblGrid>
              <a:tr h="1641673">
                <a:tc>
                  <a:txBody>
                    <a:bodyPr/>
                    <a:lstStyle/>
                    <a:p>
                      <a:pPr marL="0" lvl="0" indent="0" algn="r">
                        <a:spcBef>
                          <a:spcPts val="0"/>
                        </a:spcBef>
                        <a:spcAft>
                          <a:spcPts val="0"/>
                        </a:spcAft>
                        <a:buNone/>
                      </a:pPr>
                      <a:r>
                        <a:rPr lang="es-ES" sz="4800" b="0" dirty="0" smtClean="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RISKS</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4000" dirty="0" smtClean="0">
                          <a:solidFill>
                            <a:srgbClr val="FFFFFF"/>
                          </a:solidFill>
                          <a:latin typeface="Dosis"/>
                          <a:ea typeface="Dosis"/>
                          <a:cs typeface="Dosis"/>
                          <a:sym typeface="Dosis"/>
                        </a:rPr>
                        <a:t>BASE</a:t>
                      </a: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3600" dirty="0" smtClean="0">
                          <a:solidFill>
                            <a:srgbClr val="FFFFFF"/>
                          </a:solidFill>
                          <a:latin typeface="Dosis"/>
                          <a:ea typeface="Dosis"/>
                          <a:cs typeface="Dosis"/>
                          <a:sym typeface="Dosis"/>
                        </a:rPr>
                        <a:t>INT. </a:t>
                      </a:r>
                      <a:r>
                        <a:rPr lang="en" sz="3600" dirty="0">
                          <a:solidFill>
                            <a:srgbClr val="FFFFFF"/>
                          </a:solidFill>
                          <a:latin typeface="Dosis"/>
                          <a:ea typeface="Dosis"/>
                          <a:cs typeface="Dosis"/>
                          <a:sym typeface="Dosis"/>
                        </a:rPr>
                        <a:t>EXERCISES</a:t>
                      </a: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n" sz="3600" dirty="0" smtClean="0">
                          <a:solidFill>
                            <a:srgbClr val="FFFFFF"/>
                          </a:solidFill>
                          <a:latin typeface="Dosis"/>
                          <a:ea typeface="Dosis"/>
                          <a:cs typeface="Dosis"/>
                          <a:sym typeface="Dosis"/>
                        </a:rPr>
                        <a:t>KNOWLEDGE</a:t>
                      </a: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523674">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NONE</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5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smtClean="0">
                          <a:solidFill>
                            <a:srgbClr val="3C78D8"/>
                          </a:solidFill>
                          <a:latin typeface="Dosis"/>
                          <a:ea typeface="Dosis"/>
                          <a:cs typeface="Dosis"/>
                          <a:sym typeface="Dosis"/>
                        </a:rPr>
                        <a:t>SLOW LEARNING</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5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523674">
                <a:tc>
                  <a:txBody>
                    <a:bodyPr/>
                    <a:lstStyle/>
                    <a:p>
                      <a:pPr marL="0" lvl="0" indent="0" algn="ctr" rtl="0">
                        <a:spcBef>
                          <a:spcPts val="0"/>
                        </a:spcBef>
                        <a:spcAft>
                          <a:spcPts val="0"/>
                        </a:spcAft>
                        <a:buNone/>
                      </a:pPr>
                      <a:r>
                        <a:rPr lang="en" sz="3600" b="0" dirty="0" smtClean="0">
                          <a:solidFill>
                            <a:srgbClr val="3C78D8"/>
                          </a:solidFill>
                          <a:latin typeface="Dosis"/>
                          <a:ea typeface="Dosis"/>
                          <a:cs typeface="Dosis"/>
                          <a:sym typeface="Dosis"/>
                        </a:rPr>
                        <a:t>LACK OF PRACTICE</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5400" b="0" dirty="0" smtClean="0">
                          <a:solidFill>
                            <a:srgbClr val="3D4965"/>
                          </a:solidFill>
                          <a:latin typeface="Dosis"/>
                          <a:ea typeface="Dosis"/>
                          <a:cs typeface="Dosis"/>
                          <a:sym typeface="Dosis"/>
                        </a:rPr>
                        <a:t>X</a:t>
                      </a: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5400" b="0" dirty="0" smtClean="0">
                          <a:solidFill>
                            <a:srgbClr val="3D4965"/>
                          </a:solidFill>
                          <a:latin typeface="Dosis"/>
                          <a:ea typeface="Dosis"/>
                          <a:cs typeface="Dosis"/>
                          <a:sym typeface="Dosis"/>
                        </a:rPr>
                        <a:t>X</a:t>
                      </a: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5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30</a:t>
            </a:r>
            <a:endParaRPr lang="es-ES" sz="4000" dirty="0"/>
          </a:p>
        </p:txBody>
      </p:sp>
    </p:spTree>
    <p:extLst>
      <p:ext uri="{BB962C8B-B14F-4D97-AF65-F5344CB8AC3E}">
        <p14:creationId xmlns:p14="http://schemas.microsoft.com/office/powerpoint/2010/main" val="5744182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Status</a:t>
            </a:r>
            <a:endParaRPr sz="6000" dirty="0"/>
          </a:p>
        </p:txBody>
      </p:sp>
    </p:spTree>
    <p:extLst>
      <p:ext uri="{BB962C8B-B14F-4D97-AF65-F5344CB8AC3E}">
        <p14:creationId xmlns:p14="http://schemas.microsoft.com/office/powerpoint/2010/main" val="26758411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LVARO\Downloads\29Porciento_tiemp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528" y="1844824"/>
            <a:ext cx="9649071" cy="3312368"/>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32</a:t>
            </a:r>
            <a:endParaRPr lang="es-ES" sz="40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0" y="2481652"/>
            <a:ext cx="86838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0%</a:t>
            </a:r>
            <a:endParaRPr lang="en" sz="4000" dirty="0"/>
          </a:p>
        </p:txBody>
      </p:sp>
      <p:sp>
        <p:nvSpPr>
          <p:cNvPr id="16"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100%</a:t>
            </a:r>
            <a:endParaRPr lang="en" sz="4000" dirty="0"/>
          </a:p>
        </p:txBody>
      </p:sp>
      <p:sp>
        <p:nvSpPr>
          <p:cNvPr id="17" name="Shape 625"/>
          <p:cNvSpPr txBox="1">
            <a:spLocks/>
          </p:cNvSpPr>
          <p:nvPr/>
        </p:nvSpPr>
        <p:spPr>
          <a:xfrm>
            <a:off x="4162228" y="2439344"/>
            <a:ext cx="115427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50%</a:t>
            </a:r>
            <a:endParaRPr lang="en" sz="4000" dirty="0"/>
          </a:p>
        </p:txBody>
      </p:sp>
      <p:sp>
        <p:nvSpPr>
          <p:cNvPr id="20" name="Shape 625"/>
          <p:cNvSpPr txBox="1">
            <a:spLocks/>
          </p:cNvSpPr>
          <p:nvPr/>
        </p:nvSpPr>
        <p:spPr>
          <a:xfrm>
            <a:off x="2038119" y="5617487"/>
            <a:ext cx="5402492"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Budgeted: €25%, 25% h</a:t>
            </a:r>
            <a:endParaRPr lang="en" sz="4000" dirty="0"/>
          </a:p>
        </p:txBody>
      </p:sp>
      <p:sp>
        <p:nvSpPr>
          <p:cNvPr id="21" name="Shape 625"/>
          <p:cNvSpPr txBox="1">
            <a:spLocks/>
          </p:cNvSpPr>
          <p:nvPr/>
        </p:nvSpPr>
        <p:spPr>
          <a:xfrm>
            <a:off x="2289053" y="4971274"/>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Current: €27%, </a:t>
            </a:r>
            <a:r>
              <a:rPr lang="en" sz="4000" dirty="0"/>
              <a:t>2</a:t>
            </a:r>
            <a:r>
              <a:rPr lang="en" sz="4000" dirty="0" smtClean="0"/>
              <a:t>9% h</a:t>
            </a:r>
            <a:endParaRPr lang="en" sz="4000" dirty="0"/>
          </a:p>
        </p:txBody>
      </p:sp>
      <p:sp>
        <p:nvSpPr>
          <p:cNvPr id="22" name="Shape 625"/>
          <p:cNvSpPr txBox="1">
            <a:spLocks/>
          </p:cNvSpPr>
          <p:nvPr/>
        </p:nvSpPr>
        <p:spPr>
          <a:xfrm>
            <a:off x="1187624" y="3819309"/>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€7,8K</a:t>
            </a:r>
            <a:endParaRPr lang="en" sz="4000" dirty="0"/>
          </a:p>
        </p:txBody>
      </p:sp>
      <p:sp>
        <p:nvSpPr>
          <p:cNvPr id="24" name="Shape 625"/>
          <p:cNvSpPr txBox="1">
            <a:spLocks/>
          </p:cNvSpPr>
          <p:nvPr/>
        </p:nvSpPr>
        <p:spPr>
          <a:xfrm>
            <a:off x="7229693" y="3794033"/>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€29K</a:t>
            </a:r>
            <a:endParaRPr lang="en" sz="4000" dirty="0"/>
          </a:p>
        </p:txBody>
      </p:sp>
      <p:sp>
        <p:nvSpPr>
          <p:cNvPr id="18" name="Shape 625"/>
          <p:cNvSpPr txBox="1">
            <a:spLocks/>
          </p:cNvSpPr>
          <p:nvPr/>
        </p:nvSpPr>
        <p:spPr>
          <a:xfrm>
            <a:off x="1187623" y="4318095"/>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325 h</a:t>
            </a:r>
            <a:endParaRPr lang="en" sz="4000" dirty="0"/>
          </a:p>
        </p:txBody>
      </p:sp>
      <p:sp>
        <p:nvSpPr>
          <p:cNvPr id="19" name="Shape 625"/>
          <p:cNvSpPr txBox="1">
            <a:spLocks/>
          </p:cNvSpPr>
          <p:nvPr/>
        </p:nvSpPr>
        <p:spPr>
          <a:xfrm>
            <a:off x="7207616" y="4291266"/>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1120 h</a:t>
            </a:r>
            <a:endParaRPr lang="en" sz="4000" dirty="0"/>
          </a:p>
        </p:txBody>
      </p:sp>
    </p:spTree>
    <p:extLst>
      <p:ext uri="{BB962C8B-B14F-4D97-AF65-F5344CB8AC3E}">
        <p14:creationId xmlns:p14="http://schemas.microsoft.com/office/powerpoint/2010/main" val="33000236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33</a:t>
            </a:r>
            <a:endParaRPr lang="es-ES" sz="4000" dirty="0"/>
          </a:p>
        </p:txBody>
      </p:sp>
      <p:sp>
        <p:nvSpPr>
          <p:cNvPr id="5"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100%</a:t>
            </a:r>
            <a:endParaRPr lang="en" sz="4000" dirty="0"/>
          </a:p>
        </p:txBody>
      </p:sp>
      <p:sp>
        <p:nvSpPr>
          <p:cNvPr id="7" name="Shape 625"/>
          <p:cNvSpPr txBox="1">
            <a:spLocks/>
          </p:cNvSpPr>
          <p:nvPr/>
        </p:nvSpPr>
        <p:spPr>
          <a:xfrm>
            <a:off x="4009495" y="2412896"/>
            <a:ext cx="1345876"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a:t>
            </a:r>
            <a:r>
              <a:rPr lang="en" sz="4000" dirty="0" smtClean="0"/>
              <a:t>0%</a:t>
            </a:r>
            <a:endParaRPr lang="en" sz="4000" dirty="0"/>
          </a:p>
        </p:txBody>
      </p:sp>
      <p:sp>
        <p:nvSpPr>
          <p:cNvPr id="8" name="Shape 625"/>
          <p:cNvSpPr txBox="1">
            <a:spLocks/>
          </p:cNvSpPr>
          <p:nvPr/>
        </p:nvSpPr>
        <p:spPr>
          <a:xfrm>
            <a:off x="2786398" y="6071542"/>
            <a:ext cx="378729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Expected: </a:t>
            </a:r>
            <a:r>
              <a:rPr lang="en" sz="4000" dirty="0"/>
              <a:t>1</a:t>
            </a:r>
            <a:r>
              <a:rPr lang="en" sz="4000" dirty="0" smtClean="0"/>
              <a:t>00%</a:t>
            </a:r>
            <a:endParaRPr lang="en" sz="4000" dirty="0"/>
          </a:p>
        </p:txBody>
      </p:sp>
      <p:sp>
        <p:nvSpPr>
          <p:cNvPr id="9" name="Shape 625"/>
          <p:cNvSpPr txBox="1">
            <a:spLocks/>
          </p:cNvSpPr>
          <p:nvPr/>
        </p:nvSpPr>
        <p:spPr>
          <a:xfrm>
            <a:off x="2793431" y="5366901"/>
            <a:ext cx="378729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Best: 50%</a:t>
            </a:r>
            <a:endParaRPr lang="en" sz="4000" dirty="0"/>
          </a:p>
        </p:txBody>
      </p:sp>
      <p:sp>
        <p:nvSpPr>
          <p:cNvPr id="15" name="Shape 625"/>
          <p:cNvSpPr txBox="1">
            <a:spLocks/>
          </p:cNvSpPr>
          <p:nvPr/>
        </p:nvSpPr>
        <p:spPr>
          <a:xfrm>
            <a:off x="-84380" y="2420888"/>
            <a:ext cx="90151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0%</a:t>
            </a:r>
            <a:endParaRPr lang="en" sz="4000" dirty="0"/>
          </a:p>
        </p:txBody>
      </p:sp>
      <p:sp>
        <p:nvSpPr>
          <p:cNvPr id="16" name="Shape 625"/>
          <p:cNvSpPr txBox="1">
            <a:spLocks/>
          </p:cNvSpPr>
          <p:nvPr/>
        </p:nvSpPr>
        <p:spPr>
          <a:xfrm>
            <a:off x="7213022" y="3761943"/>
            <a:ext cx="1940770" cy="12240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€29K</a:t>
            </a:r>
          </a:p>
          <a:p>
            <a:pPr algn="ctr"/>
            <a:r>
              <a:rPr lang="en" sz="4000" dirty="0" smtClean="0"/>
              <a:t>1120 h</a:t>
            </a:r>
            <a:endParaRPr lang="en" sz="4000" dirty="0"/>
          </a:p>
        </p:txBody>
      </p:sp>
      <p:pic>
        <p:nvPicPr>
          <p:cNvPr id="4098" name="Picture 2" descr="C:\Users\ALVARO\Downloads\BarraOptimis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43238"/>
            <a:ext cx="9144000" cy="771525"/>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716691" y="3814763"/>
            <a:ext cx="1940770" cy="12240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€14,5K</a:t>
            </a:r>
          </a:p>
          <a:p>
            <a:pPr algn="ctr"/>
            <a:r>
              <a:rPr lang="en" sz="4000" dirty="0" smtClean="0"/>
              <a:t>560 h</a:t>
            </a:r>
            <a:endParaRPr lang="en" sz="4000" dirty="0"/>
          </a:p>
        </p:txBody>
      </p:sp>
    </p:spTree>
    <p:extLst>
      <p:ext uri="{BB962C8B-B14F-4D97-AF65-F5344CB8AC3E}">
        <p14:creationId xmlns:p14="http://schemas.microsoft.com/office/powerpoint/2010/main" val="12207772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34</a:t>
            </a:r>
            <a:endParaRPr lang="es-ES" sz="4000" dirty="0"/>
          </a:p>
        </p:txBody>
      </p:sp>
      <p:sp>
        <p:nvSpPr>
          <p:cNvPr id="7"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a:t>
            </a:r>
            <a:r>
              <a:rPr lang="en" sz="4000" dirty="0" smtClean="0"/>
              <a:t>00%</a:t>
            </a:r>
            <a:endParaRPr lang="en" sz="4000" dirty="0"/>
          </a:p>
        </p:txBody>
      </p:sp>
      <p:sp>
        <p:nvSpPr>
          <p:cNvPr id="8" name="Shape 625"/>
          <p:cNvSpPr txBox="1">
            <a:spLocks/>
          </p:cNvSpPr>
          <p:nvPr/>
        </p:nvSpPr>
        <p:spPr>
          <a:xfrm>
            <a:off x="4009495" y="2412896"/>
            <a:ext cx="1345876"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100%</a:t>
            </a:r>
            <a:endParaRPr lang="en" sz="4000" dirty="0"/>
          </a:p>
        </p:txBody>
      </p:sp>
      <p:sp>
        <p:nvSpPr>
          <p:cNvPr id="9" name="Shape 625"/>
          <p:cNvSpPr txBox="1">
            <a:spLocks/>
          </p:cNvSpPr>
          <p:nvPr/>
        </p:nvSpPr>
        <p:spPr>
          <a:xfrm>
            <a:off x="2786398" y="6071542"/>
            <a:ext cx="378729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Worst: 200%</a:t>
            </a:r>
            <a:endParaRPr lang="en" sz="4000" dirty="0"/>
          </a:p>
        </p:txBody>
      </p:sp>
      <p:sp>
        <p:nvSpPr>
          <p:cNvPr id="10" name="Shape 625"/>
          <p:cNvSpPr txBox="1">
            <a:spLocks/>
          </p:cNvSpPr>
          <p:nvPr/>
        </p:nvSpPr>
        <p:spPr>
          <a:xfrm>
            <a:off x="2793431" y="5366901"/>
            <a:ext cx="378729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Expected: 100%</a:t>
            </a:r>
            <a:endParaRPr lang="en" sz="4000" dirty="0"/>
          </a:p>
        </p:txBody>
      </p:sp>
      <p:sp>
        <p:nvSpPr>
          <p:cNvPr id="11" name="Shape 625"/>
          <p:cNvSpPr txBox="1">
            <a:spLocks/>
          </p:cNvSpPr>
          <p:nvPr/>
        </p:nvSpPr>
        <p:spPr>
          <a:xfrm>
            <a:off x="3566655" y="3800475"/>
            <a:ext cx="1940770" cy="12240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€29K</a:t>
            </a:r>
          </a:p>
          <a:p>
            <a:pPr algn="ctr"/>
            <a:r>
              <a:rPr lang="en" sz="4000" dirty="0" smtClean="0"/>
              <a:t>1120 h</a:t>
            </a:r>
            <a:endParaRPr lang="en" sz="4000" dirty="0"/>
          </a:p>
        </p:txBody>
      </p:sp>
      <p:pic>
        <p:nvPicPr>
          <p:cNvPr id="3074"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48000"/>
            <a:ext cx="9144000"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625"/>
          <p:cNvSpPr txBox="1">
            <a:spLocks/>
          </p:cNvSpPr>
          <p:nvPr/>
        </p:nvSpPr>
        <p:spPr>
          <a:xfrm>
            <a:off x="7149012" y="3723361"/>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€58K</a:t>
            </a:r>
            <a:endParaRPr lang="en" sz="4000" dirty="0"/>
          </a:p>
        </p:txBody>
      </p:sp>
      <p:sp>
        <p:nvSpPr>
          <p:cNvPr id="15" name="Shape 625"/>
          <p:cNvSpPr txBox="1">
            <a:spLocks/>
          </p:cNvSpPr>
          <p:nvPr/>
        </p:nvSpPr>
        <p:spPr>
          <a:xfrm>
            <a:off x="7136595" y="4252899"/>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2240h</a:t>
            </a:r>
            <a:endParaRPr lang="en" sz="4000" dirty="0"/>
          </a:p>
        </p:txBody>
      </p:sp>
      <p:sp>
        <p:nvSpPr>
          <p:cNvPr id="16" name="Shape 625"/>
          <p:cNvSpPr txBox="1">
            <a:spLocks/>
          </p:cNvSpPr>
          <p:nvPr/>
        </p:nvSpPr>
        <p:spPr>
          <a:xfrm>
            <a:off x="-84380" y="2420888"/>
            <a:ext cx="90151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0%</a:t>
            </a:r>
            <a:endParaRPr lang="en" sz="4000" dirty="0"/>
          </a:p>
        </p:txBody>
      </p:sp>
    </p:spTree>
    <p:extLst>
      <p:ext uri="{BB962C8B-B14F-4D97-AF65-F5344CB8AC3E}">
        <p14:creationId xmlns:p14="http://schemas.microsoft.com/office/powerpoint/2010/main" val="12948936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a:t>Sprint 1: </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35</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Resultado de imagen de CR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276872"/>
            <a:ext cx="6402401"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Tree>
    <p:extLst>
      <p:ext uri="{BB962C8B-B14F-4D97-AF65-F5344CB8AC3E}">
        <p14:creationId xmlns:p14="http://schemas.microsoft.com/office/powerpoint/2010/main" val="26273382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36</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8194"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97" y="2276872"/>
            <a:ext cx="9125403" cy="3681250"/>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smtClean="0"/>
              <a:t>HTML &amp; CSS: </a:t>
            </a:r>
            <a:endParaRPr lang="es-ES" sz="3600" dirty="0"/>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28048580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37</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6" name="Picture 2" descr="C:\Users\ALVARO\Desktop\a89bf5c5-4eb9-404b-9407-1ca3324c5bc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 y="2060848"/>
            <a:ext cx="9140158" cy="4176464"/>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580"/>
          <p:cNvSpPr txBox="1">
            <a:spLocks noGrp="1"/>
          </p:cNvSpPr>
          <p:nvPr>
            <p:ph type="body" idx="1"/>
          </p:nvPr>
        </p:nvSpPr>
        <p:spPr>
          <a:xfrm>
            <a:off x="798815" y="1412776"/>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smtClean="0"/>
              <a:t>Charts: </a:t>
            </a:r>
            <a:endParaRPr lang="es-ES" sz="3600" dirty="0"/>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24968509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38</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smtClean="0"/>
              <a:t>Interactive</a:t>
            </a:r>
            <a:r>
              <a:rPr lang="es-ES" sz="3600" dirty="0" smtClean="0"/>
              <a:t> </a:t>
            </a:r>
            <a:r>
              <a:rPr lang="es-ES" sz="3600" dirty="0" err="1" smtClean="0"/>
              <a:t>Exercises</a:t>
            </a:r>
            <a:r>
              <a:rPr lang="es-ES" sz="3600" dirty="0" smtClean="0"/>
              <a:t>: </a:t>
            </a:r>
            <a:endParaRPr lang="es-ES" sz="3600" dirty="0"/>
          </a:p>
          <a:p>
            <a:pPr marL="0" lvl="0" indent="0" rtl="0">
              <a:spcBef>
                <a:spcPts val="600"/>
              </a:spcBef>
              <a:spcAft>
                <a:spcPts val="0"/>
              </a:spcAft>
              <a:buNone/>
            </a:pPr>
            <a:endParaRPr sz="3000" dirty="0"/>
          </a:p>
        </p:txBody>
      </p:sp>
      <p:pic>
        <p:nvPicPr>
          <p:cNvPr id="9219" name="Picture 3" descr="C:\Users\ALVARO\Downloads\image_2018-03-15_18-49-2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 y="2442626"/>
            <a:ext cx="9176465" cy="3247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8741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39</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44" name="Picture 4"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 y="37757"/>
            <a:ext cx="8008237" cy="67824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Resultado de imagen de administrat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3184" y="548680"/>
            <a:ext cx="1074122" cy="118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6661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smtClean="0">
                <a:latin typeface="Dosis" panose="020B0604020202020204" charset="0"/>
              </a:rPr>
              <a:t>"</a:t>
            </a:r>
            <a:r>
              <a:rPr lang="en-US" sz="5400" i="1" dirty="0">
                <a:latin typeface="Dosis" panose="020B0604020202020204" charset="0"/>
              </a:rPr>
              <a:t>Let us think of education as the means of developing our greatest </a:t>
            </a:r>
            <a:r>
              <a:rPr lang="en-US" sz="5400" i="1" dirty="0" smtClean="0">
                <a:latin typeface="Dosis" panose="020B0604020202020204" charset="0"/>
              </a:rPr>
              <a:t>abilities</a:t>
            </a:r>
            <a:r>
              <a:rPr lang="es-ES" sz="5400" i="1" dirty="0" smtClean="0">
                <a:latin typeface="Dosis" panose="020B0604020202020204" charset="0"/>
              </a:rPr>
              <a:t>"</a:t>
            </a:r>
          </a:p>
          <a:p>
            <a:pPr marL="0" lvl="0" indent="0">
              <a:buNone/>
            </a:pPr>
            <a:r>
              <a:rPr lang="es-ES" sz="5400" i="1" dirty="0" smtClean="0">
                <a:latin typeface="Dosis" panose="020B0604020202020204" charset="0"/>
              </a:rPr>
              <a:t>J.F.K.</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a:t>
            </a:r>
          </a:p>
        </p:txBody>
      </p:sp>
    </p:spTree>
    <p:extLst>
      <p:ext uri="{BB962C8B-B14F-4D97-AF65-F5344CB8AC3E}">
        <p14:creationId xmlns:p14="http://schemas.microsoft.com/office/powerpoint/2010/main" val="9539640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ALVARO\Desktop\Alejandro Romá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7981" y="1502200"/>
            <a:ext cx="2596399" cy="25584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Shape 548"/>
          <p:cNvSpPr txBox="1">
            <a:spLocks/>
          </p:cNvSpPr>
          <p:nvPr/>
        </p:nvSpPr>
        <p:spPr>
          <a:xfrm>
            <a:off x="3893" y="4149080"/>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3000" dirty="0"/>
              <a:t>Alejandro Román </a:t>
            </a:r>
            <a:r>
              <a:rPr lang="es-ES" sz="3000" dirty="0" smtClean="0"/>
              <a:t>Rodríguez</a:t>
            </a:r>
          </a:p>
          <a:p>
            <a:pPr marL="69850" indent="0" algn="ctr">
              <a:spcBef>
                <a:spcPts val="0"/>
              </a:spcBef>
              <a:buFont typeface="Dosis"/>
              <a:buNone/>
            </a:pPr>
            <a:r>
              <a:rPr lang="es-ES" sz="3000" dirty="0" smtClean="0"/>
              <a:t>16 h </a:t>
            </a:r>
            <a:endParaRPr lang="es-ES" sz="3000" dirty="0"/>
          </a:p>
        </p:txBody>
      </p:sp>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40</a:t>
            </a:r>
            <a:endParaRPr lang="es-ES" sz="4000" dirty="0"/>
          </a:p>
        </p:txBody>
      </p:sp>
      <p:pic>
        <p:nvPicPr>
          <p:cNvPr id="10" name="Picture 6"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6760" y="3531663"/>
            <a:ext cx="3096344" cy="21442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esultado de imagen de PowerPoi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2271" y="1889903"/>
            <a:ext cx="1568977" cy="15402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esultado de imagen de UM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8184" y="1700808"/>
            <a:ext cx="1707090" cy="1830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3643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7249" y="1623147"/>
            <a:ext cx="2164071" cy="2437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Álvaro Domínguez </a:t>
            </a:r>
            <a:r>
              <a:rPr lang="es-ES" sz="3000" dirty="0" smtClean="0"/>
              <a:t>Núñez</a:t>
            </a:r>
          </a:p>
          <a:p>
            <a:pPr marL="69850" indent="0" algn="ctr">
              <a:buFont typeface="Dosis"/>
              <a:buNone/>
            </a:pPr>
            <a:r>
              <a:rPr lang="es-ES" sz="3000" dirty="0" smtClean="0"/>
              <a:t>21 h</a:t>
            </a:r>
          </a:p>
        </p:txBody>
      </p:sp>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41</a:t>
            </a:r>
            <a:endParaRPr lang="es-ES" sz="4000" dirty="0"/>
          </a:p>
        </p:txBody>
      </p:sp>
      <p:pic>
        <p:nvPicPr>
          <p:cNvPr id="3074"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724" y="1739585"/>
            <a:ext cx="2022512" cy="1985433"/>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Resultado de imagen de Repo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6" descr="Resultado de imagen de Repor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3080" name="Picture 8" descr="Resultado de imagen de Repo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7113" y="4060602"/>
            <a:ext cx="2502617" cy="279739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esultado de imagen de UM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8523" y="1606379"/>
            <a:ext cx="2211510" cy="2371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759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48" name="Shape 548"/>
          <p:cNvSpPr txBox="1">
            <a:spLocks noGrp="1"/>
          </p:cNvSpPr>
          <p:nvPr>
            <p:ph type="body" idx="1"/>
          </p:nvPr>
        </p:nvSpPr>
        <p:spPr>
          <a:xfrm>
            <a:off x="-108520" y="403934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Andrés Fernández </a:t>
            </a:r>
            <a:r>
              <a:rPr lang="es-ES" sz="3000" dirty="0" err="1" smtClean="0"/>
              <a:t>Alés</a:t>
            </a:r>
            <a:endParaRPr lang="es-ES" sz="3000" dirty="0" smtClean="0"/>
          </a:p>
          <a:p>
            <a:pPr marL="69850" lvl="0" indent="0" algn="ctr">
              <a:spcBef>
                <a:spcPts val="0"/>
              </a:spcBef>
              <a:buNone/>
            </a:pPr>
            <a:r>
              <a:rPr lang="es-ES" sz="3000" dirty="0" smtClean="0"/>
              <a:t>13h 30 min</a:t>
            </a:r>
          </a:p>
          <a:p>
            <a:pPr marL="69850" lvl="0" indent="0" algn="ctr">
              <a:spcBef>
                <a:spcPts val="0"/>
              </a:spcBef>
              <a:buNone/>
            </a:pPr>
            <a:r>
              <a:rPr lang="es-ES" sz="3000" dirty="0" smtClean="0"/>
              <a:t> </a:t>
            </a:r>
            <a:endParaRPr lang="es-ES" sz="3000" dirty="0"/>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605498"/>
            <a:ext cx="2130353" cy="24482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42</a:t>
            </a:r>
            <a:endParaRPr lang="es-ES" sz="4000" dirty="0"/>
          </a:p>
        </p:txBody>
      </p:sp>
      <p:pic>
        <p:nvPicPr>
          <p:cNvPr id="4098" name="Picture 2" descr="Resultado de imagen de UML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6262" y="1738268"/>
            <a:ext cx="2179711" cy="23377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9612" y="4509120"/>
            <a:ext cx="1853009" cy="1819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0183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Alejandro Garrido </a:t>
            </a:r>
            <a:r>
              <a:rPr lang="es-ES" sz="3000" dirty="0" smtClean="0"/>
              <a:t>Resina</a:t>
            </a:r>
          </a:p>
          <a:p>
            <a:pPr marL="69850" lvl="0" indent="0" algn="ctr">
              <a:spcBef>
                <a:spcPts val="0"/>
              </a:spcBef>
              <a:buNone/>
            </a:pPr>
            <a:r>
              <a:rPr lang="es-ES" sz="3000" dirty="0" smtClean="0"/>
              <a:t>11h 44 min</a:t>
            </a:r>
          </a:p>
          <a:p>
            <a:pPr marL="69850" lvl="0" indent="0" algn="ctr">
              <a:spcBef>
                <a:spcPts val="0"/>
              </a:spcBef>
              <a:buNone/>
            </a:pPr>
            <a:r>
              <a:rPr lang="es-ES" sz="3000" dirty="0" smtClean="0"/>
              <a:t> </a:t>
            </a: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1"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8849" y="1605498"/>
            <a:ext cx="2234870" cy="24240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43</a:t>
            </a:r>
            <a:endParaRPr lang="es-ES" sz="4000" dirty="0"/>
          </a:p>
        </p:txBody>
      </p:sp>
      <p:pic>
        <p:nvPicPr>
          <p:cNvPr id="5122" name="Picture 2" descr="Resultado de imagen de HTML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1492361"/>
            <a:ext cx="2650282" cy="26502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901" y="4305431"/>
            <a:ext cx="1802454" cy="17694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sultado de imagen de UM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4773" y="4305431"/>
            <a:ext cx="1877731" cy="2013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6936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13" name="Shape 548"/>
          <p:cNvSpPr txBox="1">
            <a:spLocks/>
          </p:cNvSpPr>
          <p:nvPr/>
        </p:nvSpPr>
        <p:spPr>
          <a:xfrm>
            <a:off x="-108520" y="4039344"/>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Miguel Ángel Baños </a:t>
            </a:r>
            <a:r>
              <a:rPr lang="es-ES" sz="3000" dirty="0" smtClean="0"/>
              <a:t>Carretón</a:t>
            </a:r>
          </a:p>
          <a:p>
            <a:pPr marL="69850" indent="0" algn="ctr">
              <a:buFont typeface="Dosis"/>
              <a:buNone/>
            </a:pPr>
            <a:r>
              <a:rPr lang="es-ES" sz="3000" dirty="0" smtClean="0"/>
              <a:t>15 h</a:t>
            </a:r>
          </a:p>
        </p:txBody>
      </p:sp>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ALVARO\Desktop\Migu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569770"/>
            <a:ext cx="2524873" cy="22495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44</a:t>
            </a:r>
            <a:endParaRPr lang="es-ES" sz="4000" dirty="0"/>
          </a:p>
        </p:txBody>
      </p:sp>
      <p:pic>
        <p:nvPicPr>
          <p:cNvPr id="10"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1534006"/>
            <a:ext cx="2740306" cy="274030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esultado de imagen de PowerPoi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1217" y="4733162"/>
            <a:ext cx="1774117" cy="17415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esultado de imagen de UM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6176" y="4509119"/>
            <a:ext cx="2025942" cy="2172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5371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Álvaro Sánchez </a:t>
            </a:r>
            <a:r>
              <a:rPr lang="es-ES" sz="3000" dirty="0" smtClean="0"/>
              <a:t>López</a:t>
            </a:r>
          </a:p>
          <a:p>
            <a:pPr marL="69850" lvl="0" indent="0" algn="ctr">
              <a:spcBef>
                <a:spcPts val="0"/>
              </a:spcBef>
              <a:buNone/>
            </a:pPr>
            <a:r>
              <a:rPr lang="es-ES" sz="3000" dirty="0" smtClean="0"/>
              <a:t>20 h 42 min</a:t>
            </a:r>
            <a:endParaRPr lang="es-ES" dirty="0"/>
          </a:p>
        </p:txBody>
      </p:sp>
      <p:pic>
        <p:nvPicPr>
          <p:cNvPr id="11"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2702" y="1442782"/>
            <a:ext cx="2659075" cy="25035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a:t>
            </a:r>
            <a:r>
              <a:rPr lang="es-ES" sz="4000" dirty="0"/>
              <a:t>5</a:t>
            </a:r>
            <a:endParaRPr lang="es-ES" sz="4000" dirty="0"/>
          </a:p>
        </p:txBody>
      </p:sp>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1340768"/>
            <a:ext cx="4676775" cy="24288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544" y="4003442"/>
            <a:ext cx="2121953" cy="20830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esultado de imagen de UM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6182" y="3918424"/>
            <a:ext cx="2027471" cy="217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4533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4" name="Shape 547"/>
          <p:cNvSpPr txBox="1">
            <a:spLocks/>
          </p:cNvSpPr>
          <p:nvPr/>
        </p:nvSpPr>
        <p:spPr>
          <a:xfrm>
            <a:off x="323528" y="6083109"/>
            <a:ext cx="86409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46</a:t>
            </a:r>
            <a:endParaRPr lang="es-ES" sz="40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107" y="1484784"/>
            <a:ext cx="2691633" cy="28222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8"/>
          <p:cNvSpPr txBox="1">
            <a:spLocks noGrp="1"/>
          </p:cNvSpPr>
          <p:nvPr>
            <p:ph type="body" idx="1"/>
          </p:nvPr>
        </p:nvSpPr>
        <p:spPr>
          <a:xfrm>
            <a:off x="539552" y="4561470"/>
            <a:ext cx="3528392" cy="155003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Jesús Sosa </a:t>
            </a:r>
            <a:r>
              <a:rPr lang="es-ES" sz="3000" dirty="0" smtClean="0"/>
              <a:t>Sánchez</a:t>
            </a:r>
          </a:p>
          <a:p>
            <a:pPr marL="69850" lvl="0" indent="0" algn="ctr">
              <a:spcBef>
                <a:spcPts val="0"/>
              </a:spcBef>
              <a:buNone/>
            </a:pPr>
            <a:r>
              <a:rPr lang="es-ES" sz="3000" dirty="0" smtClean="0"/>
              <a:t>15h 10 min</a:t>
            </a:r>
          </a:p>
          <a:p>
            <a:pPr marL="69850" lvl="0" indent="0" algn="ctr">
              <a:spcBef>
                <a:spcPts val="0"/>
              </a:spcBef>
              <a:buNone/>
            </a:pPr>
            <a:r>
              <a:rPr lang="es-ES" sz="3000" dirty="0" smtClean="0"/>
              <a:t> </a:t>
            </a:r>
            <a:endParaRPr dirty="0"/>
          </a:p>
        </p:txBody>
      </p:sp>
      <p:pic>
        <p:nvPicPr>
          <p:cNvPr id="8"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0144" y="1340768"/>
            <a:ext cx="4676775" cy="24288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2" descr="Resultado de imagen de PowerPoi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7944" y="3944654"/>
            <a:ext cx="1949159" cy="19134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sultado de imagen de UML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2200" y="3696271"/>
            <a:ext cx="2247266" cy="2410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9667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smtClean="0"/>
              <a:t>Next</a:t>
            </a:r>
            <a:r>
              <a:rPr lang="es-ES" sz="3600" dirty="0" smtClean="0"/>
              <a:t> </a:t>
            </a:r>
            <a:r>
              <a:rPr lang="es-ES" sz="3600" dirty="0" err="1" smtClean="0"/>
              <a:t>Week</a:t>
            </a:r>
            <a:r>
              <a:rPr lang="es-ES" sz="3600" dirty="0" smtClean="0"/>
              <a:t>: </a:t>
            </a:r>
            <a:endParaRPr lang="es-ES" sz="36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47</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Resultado de imagen de CR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276872"/>
            <a:ext cx="6402401"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Tree>
    <p:extLst>
      <p:ext uri="{BB962C8B-B14F-4D97-AF65-F5344CB8AC3E}">
        <p14:creationId xmlns:p14="http://schemas.microsoft.com/office/powerpoint/2010/main" val="12815532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Future</a:t>
            </a:r>
            <a:r>
              <a:rPr lang="es-ES" sz="4000" dirty="0"/>
              <a:t> </a:t>
            </a:r>
            <a:r>
              <a:rPr lang="es-ES" sz="4000" dirty="0" err="1"/>
              <a:t>Sprints</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5" descr="C:\Users\ALVARO\Desktop\2b0baac2-e329-40a7-8518-d76434a0dd6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1628800"/>
            <a:ext cx="2821705" cy="282170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1839" y="2287726"/>
            <a:ext cx="2016225" cy="20162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023" y="3862625"/>
            <a:ext cx="1679857" cy="1679857"/>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625"/>
          <p:cNvSpPr txBox="1">
            <a:spLocks/>
          </p:cNvSpPr>
          <p:nvPr/>
        </p:nvSpPr>
        <p:spPr>
          <a:xfrm>
            <a:off x="1043608" y="5273795"/>
            <a:ext cx="3941423" cy="9891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4100" name="Picture 4" descr="Imagen relacionad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4721" y="4226965"/>
            <a:ext cx="2631035" cy="2631035"/>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a:t>
            </a:r>
            <a:r>
              <a:rPr lang="es-ES" sz="4000" dirty="0"/>
              <a:t>8</a:t>
            </a:r>
            <a:endParaRPr lang="es-ES" sz="4000" dirty="0"/>
          </a:p>
        </p:txBody>
      </p:sp>
    </p:spTree>
    <p:extLst>
      <p:ext uri="{BB962C8B-B14F-4D97-AF65-F5344CB8AC3E}">
        <p14:creationId xmlns:p14="http://schemas.microsoft.com/office/powerpoint/2010/main" val="16613828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13315" name="Picture 3" descr="C:\Users\ALVARO\Downloads\abf03e56a4ad41e1b040f02ba17f548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250120"/>
            <a:ext cx="2171502" cy="2599961"/>
          </a:xfrm>
          <a:prstGeom prst="rect">
            <a:avLst/>
          </a:prstGeom>
          <a:noFill/>
          <a:extLst>
            <a:ext uri="{909E8E84-426E-40DD-AFC4-6F175D3DCCD1}">
              <a14:hiddenFill xmlns:a14="http://schemas.microsoft.com/office/drawing/2010/main">
                <a:solidFill>
                  <a:srgbClr val="FFFFFF"/>
                </a:solidFill>
              </a14:hiddenFill>
            </a:ext>
          </a:extLst>
        </p:spPr>
      </p:pic>
      <p:sp>
        <p:nvSpPr>
          <p:cNvPr id="702" name="Shape 702"/>
          <p:cNvSpPr txBox="1">
            <a:spLocks noGrp="1"/>
          </p:cNvSpPr>
          <p:nvPr>
            <p:ph type="ctrTitle" idx="4294967295"/>
          </p:nvPr>
        </p:nvSpPr>
        <p:spPr>
          <a:xfrm>
            <a:off x="2699792" y="1796819"/>
            <a:ext cx="38164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THANKS!</a:t>
            </a:r>
            <a:endParaRPr sz="6600" dirty="0"/>
          </a:p>
        </p:txBody>
      </p:sp>
      <p:sp>
        <p:nvSpPr>
          <p:cNvPr id="703" name="Shape 703"/>
          <p:cNvSpPr txBox="1">
            <a:spLocks noGrp="1"/>
          </p:cNvSpPr>
          <p:nvPr>
            <p:ph type="body" idx="4294967295"/>
          </p:nvPr>
        </p:nvSpPr>
        <p:spPr>
          <a:xfrm>
            <a:off x="2771800" y="3140968"/>
            <a:ext cx="5544616" cy="3282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4200" dirty="0"/>
              <a:t>You can find me at</a:t>
            </a:r>
            <a:endParaRPr sz="4200" dirty="0"/>
          </a:p>
          <a:p>
            <a:pPr marL="457200" lvl="0" indent="-355600" rtl="0">
              <a:spcBef>
                <a:spcPts val="0"/>
              </a:spcBef>
              <a:spcAft>
                <a:spcPts val="0"/>
              </a:spcAft>
              <a:buSzPts val="2000"/>
              <a:buChar char="✘"/>
            </a:pPr>
            <a:r>
              <a:rPr lang="en" sz="4200" dirty="0"/>
              <a:t>alvdomnun@alum.us.es</a:t>
            </a:r>
            <a:endParaRPr sz="4200" dirty="0"/>
          </a:p>
        </p:txBody>
      </p:sp>
      <p:sp>
        <p:nvSpPr>
          <p:cNvPr id="704" name="Shape 704"/>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3C78D8"/>
              </a:solidFill>
            </a:endParaRPr>
          </a:p>
        </p:txBody>
      </p:sp>
      <p:sp>
        <p:nvSpPr>
          <p:cNvPr id="7"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smtClean="0"/>
              <a:t>49</a:t>
            </a:r>
            <a:endParaRPr lang="es-ES" sz="4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smtClean="0">
                <a:latin typeface="Dosis" panose="020B0604020202020204" charset="0"/>
              </a:rPr>
              <a:t>"</a:t>
            </a:r>
            <a:r>
              <a:rPr lang="en-US" sz="5400" i="1" dirty="0" smtClean="0">
                <a:latin typeface="Dosis" panose="020B0604020202020204" charset="0"/>
              </a:rPr>
              <a:t>Software’s function is to make the complex, simple</a:t>
            </a:r>
            <a:r>
              <a:rPr lang="es-ES" sz="5400" i="1" dirty="0" smtClean="0">
                <a:latin typeface="Dosis" panose="020B0604020202020204" charset="0"/>
              </a:rPr>
              <a:t>"</a:t>
            </a:r>
          </a:p>
          <a:p>
            <a:pPr marL="0" lvl="0" indent="0">
              <a:buNone/>
            </a:pPr>
            <a:r>
              <a:rPr lang="es-ES" sz="5400" i="1" dirty="0" smtClean="0">
                <a:latin typeface="Dosis" panose="020B0604020202020204" charset="0"/>
              </a:rPr>
              <a:t>Grady </a:t>
            </a:r>
            <a:r>
              <a:rPr lang="es-ES" sz="5400" i="1" dirty="0" err="1" smtClean="0">
                <a:latin typeface="Dosis" panose="020B0604020202020204" charset="0"/>
              </a:rPr>
              <a:t>Booch</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a:t>
            </a:r>
          </a:p>
        </p:txBody>
      </p:sp>
    </p:spTree>
    <p:extLst>
      <p:ext uri="{BB962C8B-B14F-4D97-AF65-F5344CB8AC3E}">
        <p14:creationId xmlns:p14="http://schemas.microsoft.com/office/powerpoint/2010/main" val="12078873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smtClean="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7" y="6074840"/>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6</a:t>
            </a:r>
          </a:p>
        </p:txBody>
      </p:sp>
      <p:sp>
        <p:nvSpPr>
          <p:cNvPr id="8" name="Shape 768"/>
          <p:cNvSpPr/>
          <p:nvPr/>
        </p:nvSpPr>
        <p:spPr>
          <a:xfrm>
            <a:off x="864803" y="1844824"/>
            <a:ext cx="2231033" cy="1991488"/>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16" name="Shape 625"/>
          <p:cNvSpPr txBox="1">
            <a:spLocks/>
          </p:cNvSpPr>
          <p:nvPr/>
        </p:nvSpPr>
        <p:spPr>
          <a:xfrm>
            <a:off x="3727795" y="2492896"/>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7" name="Shape 625"/>
          <p:cNvSpPr txBox="1">
            <a:spLocks/>
          </p:cNvSpPr>
          <p:nvPr/>
        </p:nvSpPr>
        <p:spPr>
          <a:xfrm>
            <a:off x="3385964" y="3578847"/>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625"/>
          <p:cNvSpPr txBox="1">
            <a:spLocks/>
          </p:cNvSpPr>
          <p:nvPr/>
        </p:nvSpPr>
        <p:spPr>
          <a:xfrm>
            <a:off x="2570047" y="4801720"/>
            <a:ext cx="3662475" cy="10385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800" dirty="0"/>
              <a:t>ClimbCode</a:t>
            </a:r>
            <a:endParaRPr lang="en" sz="4400" dirty="0"/>
          </a:p>
        </p:txBody>
      </p:sp>
      <p:sp>
        <p:nvSpPr>
          <p:cNvPr id="4" name="AutoShape 2" descr="blob:https://web.telegram.org/bacb900e-66b3-4737-aa65-e255020cad1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blob:https://web.telegram.org/bacb900e-66b3-4737-aa65-e255020cad1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bacb900e-66b3-4737-aa65-e255020cad1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129" y="2145220"/>
            <a:ext cx="1466379" cy="93422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2" descr="School free icon"/>
          <p:cNvSpPr>
            <a:spLocks noChangeAspect="1" noChangeArrowheads="1"/>
          </p:cNvSpPr>
          <p:nvPr/>
        </p:nvSpPr>
        <p:spPr bwMode="auto">
          <a:xfrm>
            <a:off x="155575" y="-10207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4" descr="School free icon"/>
          <p:cNvSpPr>
            <a:spLocks noChangeAspect="1" noChangeArrowheads="1"/>
          </p:cNvSpPr>
          <p:nvPr/>
        </p:nvSpPr>
        <p:spPr bwMode="auto">
          <a:xfrm>
            <a:off x="307975" y="-8683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C:\Users\ALVARO\Desktop\scho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138" y="1523137"/>
            <a:ext cx="2217457" cy="2217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Shape 625"/>
          <p:cNvSpPr txBox="1">
            <a:spLocks/>
          </p:cNvSpPr>
          <p:nvPr/>
        </p:nvSpPr>
        <p:spPr>
          <a:xfrm>
            <a:off x="5148064" y="2922660"/>
            <a:ext cx="1512168" cy="13727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21" name="Shape 768"/>
          <p:cNvSpPr/>
          <p:nvPr/>
        </p:nvSpPr>
        <p:spPr>
          <a:xfrm>
            <a:off x="451386" y="2708920"/>
            <a:ext cx="2032382" cy="1800200"/>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22" name="Shape 625"/>
          <p:cNvSpPr txBox="1">
            <a:spLocks/>
          </p:cNvSpPr>
          <p:nvPr/>
        </p:nvSpPr>
        <p:spPr>
          <a:xfrm>
            <a:off x="2411760" y="3300000"/>
            <a:ext cx="1042756" cy="8459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8000" dirty="0"/>
              <a:t>+</a:t>
            </a:r>
          </a:p>
        </p:txBody>
      </p:sp>
      <p:sp>
        <p:nvSpPr>
          <p:cNvPr id="16"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7</a:t>
            </a:r>
          </a:p>
        </p:txBody>
      </p:sp>
      <p:sp>
        <p:nvSpPr>
          <p:cNvPr id="4" name="AutoShape 2" descr="[Fot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Fo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caa847b4-3789-4be3-86d4-8accf29d21b1"/>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3"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87" y="2961887"/>
            <a:ext cx="1466379" cy="93422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5856" y="2326396"/>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1813" y="1606316"/>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2487" y="3376724"/>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27" name="Shape 625"/>
          <p:cNvSpPr txBox="1">
            <a:spLocks/>
          </p:cNvSpPr>
          <p:nvPr/>
        </p:nvSpPr>
        <p:spPr>
          <a:xfrm>
            <a:off x="5904148" y="5085184"/>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
        <p:nvSpPr>
          <p:cNvPr id="7" name="AutoShape 6" descr="[Foto]"/>
          <p:cNvSpPr>
            <a:spLocks noChangeAspect="1" noChangeArrowheads="1"/>
          </p:cNvSpPr>
          <p:nvPr/>
        </p:nvSpPr>
        <p:spPr bwMode="auto">
          <a:xfrm>
            <a:off x="155575" y="-1165225"/>
            <a:ext cx="2476500" cy="24288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36592977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56068" y="868848"/>
            <a:ext cx="6048672" cy="3168352"/>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n" sz="6000" b="0" dirty="0">
                <a:latin typeface="Sniglet" charset="0"/>
              </a:rPr>
              <a:t>Learn Programming?</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8</a:t>
            </a:r>
          </a:p>
        </p:txBody>
      </p:sp>
      <p:pic>
        <p:nvPicPr>
          <p:cNvPr id="9" name="Picture 6" descr="http://www3.gobiernodecanarias.org/medusa/test/mediateca/ecoescuela/wp-content/uploads/sites/2/2013/11/14-Senal-de-prohibido-el-paso-700x7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299137"/>
            <a:ext cx="2699584" cy="2699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8736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275856" y="3621021"/>
            <a:ext cx="55176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The Workgroup</a:t>
            </a:r>
            <a:endParaRPr sz="6000" dirty="0"/>
          </a:p>
        </p:txBody>
      </p:sp>
      <p:sp>
        <p:nvSpPr>
          <p:cNvPr id="4" name="Shape 758"/>
          <p:cNvSpPr/>
          <p:nvPr/>
        </p:nvSpPr>
        <p:spPr>
          <a:xfrm>
            <a:off x="1619672" y="2564904"/>
            <a:ext cx="1194797" cy="2620790"/>
          </a:xfrm>
          <a:custGeom>
            <a:avLst/>
            <a:gdLst/>
            <a:ahLst/>
            <a:cxnLst/>
            <a:rect l="0" t="0" r="0" b="0"/>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663522431"/>
      </p:ext>
    </p:extLst>
  </p:cSld>
  <p:clrMapOvr>
    <a:masterClrMapping/>
  </p:clrMapOvr>
  <p:timing>
    <p:tnLst>
      <p:par>
        <p:cTn id="1" dur="indefinite" restart="never" nodeType="tmRoot"/>
      </p:par>
    </p:tnLst>
  </p:timing>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2327</TotalTime>
  <Words>2329</Words>
  <Application>Microsoft Office PowerPoint</Application>
  <PresentationFormat>Presentación en pantalla (4:3)</PresentationFormat>
  <Paragraphs>287</Paragraphs>
  <Slides>49</Slides>
  <Notes>49</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49</vt:i4>
      </vt:variant>
    </vt:vector>
  </HeadingPairs>
  <TitlesOfParts>
    <vt:vector size="53" baseType="lpstr">
      <vt:lpstr>Arial</vt:lpstr>
      <vt:lpstr>Sniglet</vt:lpstr>
      <vt:lpstr>Dosis</vt:lpstr>
      <vt:lpstr>Friar template</vt:lpstr>
      <vt:lpstr>ClimbCode</vt:lpstr>
      <vt:lpstr>Our Path Today</vt:lpstr>
      <vt:lpstr>Idea</vt:lpstr>
      <vt:lpstr>Presentación de PowerPoint</vt:lpstr>
      <vt:lpstr>Presentación de PowerPoint</vt:lpstr>
      <vt:lpstr>Idea</vt:lpstr>
      <vt:lpstr>Idea</vt:lpstr>
      <vt:lpstr>Presentación de PowerPoint</vt:lpstr>
      <vt:lpstr>The Workgroup</vt:lpstr>
      <vt:lpstr>The Workgroup</vt:lpstr>
      <vt:lpstr>The Workgroup</vt:lpstr>
      <vt:lpstr>The Workgroup</vt:lpstr>
      <vt:lpstr>The Workgroup</vt:lpstr>
      <vt:lpstr>MVP &amp; Business</vt:lpstr>
      <vt:lpstr>MVP &amp; Business</vt:lpstr>
      <vt:lpstr>MVP &amp; Business</vt:lpstr>
      <vt:lpstr>MVP &amp; Business</vt:lpstr>
      <vt:lpstr>MVP &amp; Business</vt:lpstr>
      <vt:lpstr>Presentación de PowerPoint</vt:lpstr>
      <vt:lpstr>MVP &amp; Business</vt:lpstr>
      <vt:lpstr>MVP &amp; Business</vt:lpstr>
      <vt:lpstr>Presentación de PowerPoint</vt:lpstr>
      <vt:lpstr>MVP &amp; Business</vt:lpstr>
      <vt:lpstr>MVP &amp; Business</vt:lpstr>
      <vt:lpstr>Technology</vt:lpstr>
      <vt:lpstr>Technology</vt:lpstr>
      <vt:lpstr>Technology</vt:lpstr>
      <vt:lpstr>Technology</vt:lpstr>
      <vt:lpstr>Presentación de PowerPoint</vt:lpstr>
      <vt:lpstr>Presentación de PowerPoint</vt:lpstr>
      <vt:lpstr>Status</vt:lpstr>
      <vt:lpstr>Status</vt:lpstr>
      <vt:lpstr>Status</vt:lpstr>
      <vt:lpstr>Status</vt:lpstr>
      <vt:lpstr>Status</vt:lpstr>
      <vt:lpstr>Status</vt:lpstr>
      <vt:lpstr>Status</vt:lpstr>
      <vt:lpstr>Status</vt:lpstr>
      <vt:lpstr>Status</vt:lpstr>
      <vt:lpstr>Status</vt:lpstr>
      <vt:lpstr>Status</vt:lpstr>
      <vt:lpstr>Status</vt:lpstr>
      <vt:lpstr>Status</vt:lpstr>
      <vt:lpstr>Status</vt:lpstr>
      <vt:lpstr>Status</vt:lpstr>
      <vt:lpstr>Status</vt:lpstr>
      <vt:lpstr>Status</vt:lpstr>
      <vt:lpstr>Status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ClimbCode</dc:title>
  <dc:creator>ALVARO</dc:creator>
  <cp:lastModifiedBy>ALVARO</cp:lastModifiedBy>
  <cp:revision>196</cp:revision>
  <dcterms:modified xsi:type="dcterms:W3CDTF">2018-03-16T16:07:57Z</dcterms:modified>
</cp:coreProperties>
</file>